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41e4348b4384e86" /><Relationship Type="http://schemas.openxmlformats.org/officeDocument/2006/relationships/extended-properties" Target="/docProps/app.xml" Id="R2b765edfa9f146b4" /><Relationship Type="http://schemas.openxmlformats.org/officeDocument/2006/relationships/officeDocument" Target="/ppt/presentation.xml" Id="R75b086ce04ab47c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9ab2c687deb407b"/>
  </p:sldMasterIdLst>
  <p:notesMasterIdLst>
    <p:notesMasterId xmlns:r="http://schemas.openxmlformats.org/officeDocument/2006/relationships" r:id="Ra43f554ee33c457b"/>
  </p:notesMasterIdLst>
  <p:sldIdLst>
    <p:sldId xmlns:r="http://schemas.openxmlformats.org/officeDocument/2006/relationships" id="256" r:id="R9e7034b4cbfb4b9b"/>
    <p:sldId xmlns:r="http://schemas.openxmlformats.org/officeDocument/2006/relationships" id="257" r:id="Rebc4749868824088"/>
    <p:sldId xmlns:r="http://schemas.openxmlformats.org/officeDocument/2006/relationships" id="258" r:id="R28cc376d68aa450b"/>
    <p:sldId xmlns:r="http://schemas.openxmlformats.org/officeDocument/2006/relationships" id="259" r:id="R50820eeee3954fd4"/>
    <p:sldId xmlns:r="http://schemas.openxmlformats.org/officeDocument/2006/relationships" id="260" r:id="Rd8eacc19d7c34c66"/>
    <p:sldId xmlns:r="http://schemas.openxmlformats.org/officeDocument/2006/relationships" id="261" r:id="R15479074521047c1"/>
    <p:sldId xmlns:r="http://schemas.openxmlformats.org/officeDocument/2006/relationships" id="262" r:id="R587152377e8843d3"/>
    <p:sldId xmlns:r="http://schemas.openxmlformats.org/officeDocument/2006/relationships" id="263" r:id="Re48af2606c374f52"/>
    <p:sldId xmlns:r="http://schemas.openxmlformats.org/officeDocument/2006/relationships" id="264" r:id="R4cda3b8768114c35"/>
    <p:sldId xmlns:r="http://schemas.openxmlformats.org/officeDocument/2006/relationships" id="265" r:id="Rd2f3329e003f48bf"/>
    <p:sldId xmlns:r="http://schemas.openxmlformats.org/officeDocument/2006/relationships" id="266" r:id="R551c6fde4d3d4933"/>
    <p:sldId xmlns:r="http://schemas.openxmlformats.org/officeDocument/2006/relationships" id="267" r:id="R1cbfc3c9de324963"/>
    <p:sldId xmlns:r="http://schemas.openxmlformats.org/officeDocument/2006/relationships" id="268" r:id="R9ba4606a944b4417"/>
    <p:sldId xmlns:r="http://schemas.openxmlformats.org/officeDocument/2006/relationships" id="269" r:id="Rc1e3cd15ab9e4650"/>
    <p:sldId xmlns:r="http://schemas.openxmlformats.org/officeDocument/2006/relationships" id="270" r:id="R78d3c3952bba486a"/>
    <p:sldId xmlns:r="http://schemas.openxmlformats.org/officeDocument/2006/relationships" id="271" r:id="R2d2fb96c55e44550"/>
    <p:sldId xmlns:r="http://schemas.openxmlformats.org/officeDocument/2006/relationships" id="272" r:id="R69a9645eb86147cc"/>
    <p:sldId xmlns:r="http://schemas.openxmlformats.org/officeDocument/2006/relationships" id="273" r:id="Reed8aaa72abd4d80"/>
    <p:sldId xmlns:r="http://schemas.openxmlformats.org/officeDocument/2006/relationships" id="274" r:id="R5f4298f778914eb3"/>
    <p:sldId xmlns:r="http://schemas.openxmlformats.org/officeDocument/2006/relationships" id="275" r:id="R69d3c62d272f4e6a"/>
    <p:sldId xmlns:r="http://schemas.openxmlformats.org/officeDocument/2006/relationships" id="276" r:id="R0543fc7cb63241e5"/>
    <p:sldId xmlns:r="http://schemas.openxmlformats.org/officeDocument/2006/relationships" id="277" r:id="Rf0a46672cb114f41"/>
    <p:sldId xmlns:r="http://schemas.openxmlformats.org/officeDocument/2006/relationships" id="278" r:id="R56d2364f50394030"/>
    <p:sldId xmlns:r="http://schemas.openxmlformats.org/officeDocument/2006/relationships" id="279" r:id="R3c299ae3f3c4445a"/>
    <p:sldId xmlns:r="http://schemas.openxmlformats.org/officeDocument/2006/relationships" id="280" r:id="Rcad797c183e24f8e"/>
  </p:sldIdLst>
  <p:sldSz cx="1219212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26429879cd1474b" /><Relationship Type="http://schemas.openxmlformats.org/officeDocument/2006/relationships/slideMaster" Target="/ppt/slideMasters/slideMaster1.xml" Id="R39ab2c687deb407b" /><Relationship Type="http://schemas.openxmlformats.org/officeDocument/2006/relationships/notesMaster" Target="/ppt/notesMasters/notesMaster1.xml" Id="Ra43f554ee33c457b" /><Relationship Type="http://schemas.openxmlformats.org/officeDocument/2006/relationships/presProps" Target="/ppt/presProps.xml" Id="Racaa9ebbabf1492c" /><Relationship Type="http://schemas.openxmlformats.org/officeDocument/2006/relationships/tableStyles" Target="/ppt/tableStyles.xml" Id="R7e503fe7da1a4437" /><Relationship Type="http://schemas.openxmlformats.org/officeDocument/2006/relationships/slide" Target="/ppt/slides/slide1.xml" Id="R9e7034b4cbfb4b9b" /><Relationship Type="http://schemas.openxmlformats.org/officeDocument/2006/relationships/slide" Target="/ppt/slides/slide2.xml" Id="Rebc4749868824088" /><Relationship Type="http://schemas.openxmlformats.org/officeDocument/2006/relationships/slide" Target="/ppt/slides/slide3.xml" Id="R28cc376d68aa450b" /><Relationship Type="http://schemas.openxmlformats.org/officeDocument/2006/relationships/slide" Target="/ppt/slides/slide4.xml" Id="R50820eeee3954fd4" /><Relationship Type="http://schemas.openxmlformats.org/officeDocument/2006/relationships/slide" Target="/ppt/slides/slide5.xml" Id="Rd8eacc19d7c34c66" /><Relationship Type="http://schemas.openxmlformats.org/officeDocument/2006/relationships/slide" Target="/ppt/slides/slide6.xml" Id="R15479074521047c1" /><Relationship Type="http://schemas.openxmlformats.org/officeDocument/2006/relationships/slide" Target="/ppt/slides/slide7.xml" Id="R587152377e8843d3" /><Relationship Type="http://schemas.openxmlformats.org/officeDocument/2006/relationships/slide" Target="/ppt/slides/slide8.xml" Id="Re48af2606c374f52" /><Relationship Type="http://schemas.openxmlformats.org/officeDocument/2006/relationships/slide" Target="/ppt/slides/slide9.xml" Id="R4cda3b8768114c35" /><Relationship Type="http://schemas.openxmlformats.org/officeDocument/2006/relationships/slide" Target="/ppt/slides/slide10.xml" Id="Rd2f3329e003f48bf" /><Relationship Type="http://schemas.openxmlformats.org/officeDocument/2006/relationships/slide" Target="/ppt/slides/slide11.xml" Id="R551c6fde4d3d4933" /><Relationship Type="http://schemas.openxmlformats.org/officeDocument/2006/relationships/slide" Target="/ppt/slides/slide12.xml" Id="R1cbfc3c9de324963" /><Relationship Type="http://schemas.openxmlformats.org/officeDocument/2006/relationships/slide" Target="/ppt/slides/slide13.xml" Id="R9ba4606a944b4417" /><Relationship Type="http://schemas.openxmlformats.org/officeDocument/2006/relationships/slide" Target="/ppt/slides/slide14.xml" Id="Rc1e3cd15ab9e4650" /><Relationship Type="http://schemas.openxmlformats.org/officeDocument/2006/relationships/slide" Target="/ppt/slides/slide15.xml" Id="R78d3c3952bba486a" /><Relationship Type="http://schemas.openxmlformats.org/officeDocument/2006/relationships/slide" Target="/ppt/slides/slide16.xml" Id="R2d2fb96c55e44550" /><Relationship Type="http://schemas.openxmlformats.org/officeDocument/2006/relationships/slide" Target="/ppt/slides/slide17.xml" Id="R69a9645eb86147cc" /><Relationship Type="http://schemas.openxmlformats.org/officeDocument/2006/relationships/slide" Target="/ppt/slides/slide18.xml" Id="Reed8aaa72abd4d80" /><Relationship Type="http://schemas.openxmlformats.org/officeDocument/2006/relationships/slide" Target="/ppt/slides/slide19.xml" Id="R5f4298f778914eb3" /><Relationship Type="http://schemas.openxmlformats.org/officeDocument/2006/relationships/slide" Target="/ppt/slides/slide20.xml" Id="R69d3c62d272f4e6a" /><Relationship Type="http://schemas.openxmlformats.org/officeDocument/2006/relationships/slide" Target="/ppt/slides/slide21.xml" Id="R0543fc7cb63241e5" /><Relationship Type="http://schemas.openxmlformats.org/officeDocument/2006/relationships/slide" Target="/ppt/slides/slide22.xml" Id="Rf0a46672cb114f41" /><Relationship Type="http://schemas.openxmlformats.org/officeDocument/2006/relationships/slide" Target="/ppt/slides/slide23.xml" Id="R56d2364f50394030" /><Relationship Type="http://schemas.openxmlformats.org/officeDocument/2006/relationships/slide" Target="/ppt/slides/slide24.xml" Id="R3c299ae3f3c4445a" /><Relationship Type="http://schemas.openxmlformats.org/officeDocument/2006/relationships/slide" Target="/ppt/slides/slide25.xml" Id="Rcad797c183e24f8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a4caaafa2bd45b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28f219d12554153" /><Relationship Type="http://schemas.openxmlformats.org/officeDocument/2006/relationships/notesMaster" Target="/ppt/notesMasters/notesMaster1.xml" Id="Rf89293ed926149f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4d26da548f449a0" /><Relationship Type="http://schemas.openxmlformats.org/officeDocument/2006/relationships/notesMaster" Target="/ppt/notesMasters/notesMaster1.xml" Id="R19e58359551a44d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e72c0f21c904680" /><Relationship Type="http://schemas.openxmlformats.org/officeDocument/2006/relationships/notesMaster" Target="/ppt/notesMasters/notesMaster1.xml" Id="R66e053b86b694ee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7a88576af38489a" /><Relationship Type="http://schemas.openxmlformats.org/officeDocument/2006/relationships/notesMaster" Target="/ppt/notesMasters/notesMaster1.xml" Id="R85a9d7ad75934aa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e462353ef724105" /><Relationship Type="http://schemas.openxmlformats.org/officeDocument/2006/relationships/notesMaster" Target="/ppt/notesMasters/notesMaster1.xml" Id="R40b8e31306ad4cb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2b802beb5204017" /><Relationship Type="http://schemas.openxmlformats.org/officeDocument/2006/relationships/notesMaster" Target="/ppt/notesMasters/notesMaster1.xml" Id="R59f96c3e98e14a4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dab677cbe9040c3" /><Relationship Type="http://schemas.openxmlformats.org/officeDocument/2006/relationships/notesMaster" Target="/ppt/notesMasters/notesMaster1.xml" Id="Rf63be570361f4fe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f9365d5c7ee4b3f" /><Relationship Type="http://schemas.openxmlformats.org/officeDocument/2006/relationships/notesMaster" Target="/ppt/notesMasters/notesMaster1.xml" Id="R7867856c1ae64a1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c68b74666dd4fef" /><Relationship Type="http://schemas.openxmlformats.org/officeDocument/2006/relationships/notesMaster" Target="/ppt/notesMasters/notesMaster1.xml" Id="R8bc736bb8722453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f9c54b36d474abe" /><Relationship Type="http://schemas.openxmlformats.org/officeDocument/2006/relationships/notesMaster" Target="/ppt/notesMasters/notesMaster1.xml" Id="Rcb309e84ffa3421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8ef580f96d241a6" /><Relationship Type="http://schemas.openxmlformats.org/officeDocument/2006/relationships/notesMaster" Target="/ppt/notesMasters/notesMaster1.xml" Id="R44eb2d18aceb44b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7c1e1a15e0446cb" /><Relationship Type="http://schemas.openxmlformats.org/officeDocument/2006/relationships/notesMaster" Target="/ppt/notesMasters/notesMaster1.xml" Id="Rf832d9207195466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be744d89b24493f" /><Relationship Type="http://schemas.openxmlformats.org/officeDocument/2006/relationships/notesMaster" Target="/ppt/notesMasters/notesMaster1.xml" Id="R481140f855e84d6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6ad08f6b59746bd" /><Relationship Type="http://schemas.openxmlformats.org/officeDocument/2006/relationships/notesMaster" Target="/ppt/notesMasters/notesMaster1.xml" Id="R1e39c7c308fc4ac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1e4291c9e744c59" /><Relationship Type="http://schemas.openxmlformats.org/officeDocument/2006/relationships/notesMaster" Target="/ppt/notesMasters/notesMaster1.xml" Id="R9f58db80c3fd4c6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b64c87dcbdc485e" /><Relationship Type="http://schemas.openxmlformats.org/officeDocument/2006/relationships/notesMaster" Target="/ppt/notesMasters/notesMaster1.xml" Id="R0d863a5c0cee4df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38e95bee7f54b90" /><Relationship Type="http://schemas.openxmlformats.org/officeDocument/2006/relationships/notesMaster" Target="/ppt/notesMasters/notesMaster1.xml" Id="R13abb9e569124ed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41ac87eae5ff4ed4" /><Relationship Type="http://schemas.openxmlformats.org/officeDocument/2006/relationships/notesMaster" Target="/ppt/notesMasters/notesMaster1.xml" Id="Rd91a2c99033344b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54a8c33d1b8450f" /><Relationship Type="http://schemas.openxmlformats.org/officeDocument/2006/relationships/notesMaster" Target="/ppt/notesMasters/notesMaster1.xml" Id="Rc8126588d84749b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2507f2d812d4a77" /><Relationship Type="http://schemas.openxmlformats.org/officeDocument/2006/relationships/notesMaster" Target="/ppt/notesMasters/notesMaster1.xml" Id="R5d0d3699a41041f4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6917058b01bc46cb" /><Relationship Type="http://schemas.openxmlformats.org/officeDocument/2006/relationships/notesMaster" Target="/ppt/notesMasters/notesMaster1.xml" Id="R957894e550a04af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8e2399997b5d44f0" /><Relationship Type="http://schemas.openxmlformats.org/officeDocument/2006/relationships/notesMaster" Target="/ppt/notesMasters/notesMaster1.xml" Id="R9550edb8501f44f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e34828edeb39447f" /><Relationship Type="http://schemas.openxmlformats.org/officeDocument/2006/relationships/notesMaster" Target="/ppt/notesMasters/notesMaster1.xml" Id="R0d8b372ce724466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fdc2077408f4e72" /><Relationship Type="http://schemas.openxmlformats.org/officeDocument/2006/relationships/notesMaster" Target="/ppt/notesMasters/notesMaster1.xml" Id="R45f03d22ac504a5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96d15eeb8224d37" /><Relationship Type="http://schemas.openxmlformats.org/officeDocument/2006/relationships/notesMaster" Target="/ppt/notesMasters/notesMaster1.xml" Id="R8a8733441c2d431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16d761dd07a4c6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119025ed9a34f4f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b20de573244490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eb7dc997959420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9791b3644344de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3d4e7ab96af4c3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9484E86-2D91-465C-BCC5-C686D68C30B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12" y="2590800"/>
            <a:ext cx="9753696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C1AD8BCC-3CAB-4F6E-AF3F-B17D1396D08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18" y="3771900"/>
            <a:ext cx="8534484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58D96B5-EDFB-4504-B43F-06C979C75AD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12" y="2857500"/>
            <a:ext cx="9753696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F751953-5ED9-490D-BAFD-3B7D33174F8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7" y="533400"/>
            <a:ext cx="10820507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1AD7A5F-E7B6-46AA-828A-C433C807CD7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7" y="1905000"/>
            <a:ext cx="10820507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09FA47B-298A-4082-BB07-B7067644FC8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7" y="533400"/>
            <a:ext cx="10820507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B544894-33CF-459E-9650-1C5D20399D9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7" y="1905000"/>
            <a:ext cx="502925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6CDE62A-BA7B-44B1-A677-2D0BFE8EFBF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64" y="1905000"/>
            <a:ext cx="502925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938CC6B-0B98-4825-92F9-C0493DF8EA2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7" y="533400"/>
            <a:ext cx="10820507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8353AD6-62BC-47EC-A0D9-E3DA7462061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7" y="1905000"/>
            <a:ext cx="502925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829a5e6853243d8" /><Relationship Type="http://schemas.openxmlformats.org/officeDocument/2006/relationships/slideLayout" Target="/ppt/slideLayouts/slideLayout1.xml" Id="R6b5408e67434420f" /><Relationship Type="http://schemas.openxmlformats.org/officeDocument/2006/relationships/slideLayout" Target="/ppt/slideLayouts/slideLayout2.xml" Id="R6e350f27a12d4669" /><Relationship Type="http://schemas.openxmlformats.org/officeDocument/2006/relationships/slideLayout" Target="/ppt/slideLayouts/slideLayout3.xml" Id="Rcca19aa5a17e4ffe" /><Relationship Type="http://schemas.openxmlformats.org/officeDocument/2006/relationships/slideLayout" Target="/ppt/slideLayouts/slideLayout4.xml" Id="R149d4cc21d634403" /><Relationship Type="http://schemas.openxmlformats.org/officeDocument/2006/relationships/slideLayout" Target="/ppt/slideLayouts/slideLayout5.xml" Id="R99b5774308c74536" /><Relationship Type="http://schemas.openxmlformats.org/officeDocument/2006/relationships/slideLayout" Target="/ppt/slideLayouts/slideLayout6.xml" Id="Reb1bc175655249a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b5408e67434420f"/>
    <p:sldLayoutId xmlns:r="http://schemas.openxmlformats.org/officeDocument/2006/relationships" id="2147483650" r:id="R6e350f27a12d4669"/>
    <p:sldLayoutId xmlns:r="http://schemas.openxmlformats.org/officeDocument/2006/relationships" id="2147483651" r:id="Rcca19aa5a17e4ffe"/>
    <p:sldLayoutId xmlns:r="http://schemas.openxmlformats.org/officeDocument/2006/relationships" id="2147483652" r:id="R149d4cc21d634403"/>
    <p:sldLayoutId xmlns:r="http://schemas.openxmlformats.org/officeDocument/2006/relationships" id="2147483653" r:id="R99b5774308c74536"/>
    <p:sldLayoutId xmlns:r="http://schemas.openxmlformats.org/officeDocument/2006/relationships" id="2147483654" r:id="Reb1bc175655249a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df9315b7d484a0f" /><Relationship Type="http://schemas.openxmlformats.org/officeDocument/2006/relationships/image" Target="/ppt/media/image.jpeg" Id="R58dac314d1524101" /><Relationship Type="http://schemas.openxmlformats.org/officeDocument/2006/relationships/notesSlide" Target="/ppt/notesSlides/notesSlide1.xml" Id="R4d4c88fa9be4448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7ae42de132541c3" /><Relationship Type="http://schemas.openxmlformats.org/officeDocument/2006/relationships/image" Target="/ppt/media/image2.jpeg" Id="R124ebceb20b64c14" /><Relationship Type="http://schemas.openxmlformats.org/officeDocument/2006/relationships/hyperlink" Target="https://d2ol7oe51mr4n9.cloudfront.net/user_3FONWvJvbceJs35fpqvgQmHjkv1/d3935b2b-d9c8-4231-b3fc-fff6a86a0318.mp4" TargetMode="External" Id="Reae40a628cf8423e" /><Relationship Type="http://schemas.openxmlformats.org/officeDocument/2006/relationships/hyperlink" Target="https://thebrinmontmgmtgroup.com" TargetMode="External" Id="R84ab246f60c3439e" /><Relationship Type="http://schemas.openxmlformats.org/officeDocument/2006/relationships/hyperlink" Target="https://d2ol7oe51mr4n9.cloudfront.net/user_3FONWvJvbceJs35fpqvgQmHjkv1/d3935b2b-d9c8-4231-b3fc-fff6a86a0318.mp4" TargetMode="External" Id="R57f923bd99234339" /><Relationship Type="http://schemas.openxmlformats.org/officeDocument/2006/relationships/hyperlink" Target="https://thebrinmontmgmtgroup.com" TargetMode="External" Id="Rda693dab9c1e4e12" /><Relationship Type="http://schemas.openxmlformats.org/officeDocument/2006/relationships/notesSlide" Target="/ppt/notesSlides/notesSlide2.xml" Id="Rad53ae0c836b42d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14f2bbf2720485a" /><Relationship Type="http://schemas.openxmlformats.org/officeDocument/2006/relationships/image" Target="/ppt/media/image3.jpeg" Id="R221c22c6b7174b94" /><Relationship Type="http://schemas.openxmlformats.org/officeDocument/2006/relationships/notesSlide" Target="/ppt/notesSlides/notesSlide3.xml" Id="Rad281be7cf654a2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be4aad6c5784ca6" /><Relationship Type="http://schemas.openxmlformats.org/officeDocument/2006/relationships/image" Target="/ppt/media/image4.jpeg" Id="R6e346192e9374cf4" /><Relationship Type="http://schemas.openxmlformats.org/officeDocument/2006/relationships/hyperlink" Target="https://thebrinmontmgmtgroup.com" TargetMode="External" Id="R7ba0d2462e1546cb" /><Relationship Type="http://schemas.openxmlformats.org/officeDocument/2006/relationships/hyperlink" Target="https://thebrinmontmgmtgroup.com" TargetMode="External" Id="R693cf160805143d1" /><Relationship Type="http://schemas.openxmlformats.org/officeDocument/2006/relationships/notesSlide" Target="/ppt/notesSlides/notesSlide4.xml" Id="Rcfcdfe79703d4f4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35fd9c4c956410f" /><Relationship Type="http://schemas.openxmlformats.org/officeDocument/2006/relationships/image" Target="/ppt/media/image5.jpeg" Id="Rcc1a6cb1c84c4165" /><Relationship Type="http://schemas.openxmlformats.org/officeDocument/2006/relationships/notesSlide" Target="/ppt/notesSlides/notesSlide5.xml" Id="Rd36dd78b7cf1476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f78bc5b8a5a4a12" /><Relationship Type="http://schemas.openxmlformats.org/officeDocument/2006/relationships/image" Target="/ppt/media/image6.jpeg" Id="R9a9e7f96ee3043ce" /><Relationship Type="http://schemas.openxmlformats.org/officeDocument/2006/relationships/notesSlide" Target="/ppt/notesSlides/notesSlide6.xml" Id="Rb15da5c9c859420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ae4081f10a5404e" /><Relationship Type="http://schemas.openxmlformats.org/officeDocument/2006/relationships/image" Target="/ppt/media/image7.jpeg" Id="Ra3bf74e488724fd4" /><Relationship Type="http://schemas.openxmlformats.org/officeDocument/2006/relationships/notesSlide" Target="/ppt/notesSlides/notesSlide7.xml" Id="R3df4a27fb14b419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7fe3ac3e4c74742" /><Relationship Type="http://schemas.openxmlformats.org/officeDocument/2006/relationships/image" Target="/ppt/media/image8.jpeg" Id="Re35a94081a5d4ac6" /><Relationship Type="http://schemas.openxmlformats.org/officeDocument/2006/relationships/notesSlide" Target="/ppt/notesSlides/notesSlide8.xml" Id="R076b9d07429542a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f8f237a1fa84697" /><Relationship Type="http://schemas.openxmlformats.org/officeDocument/2006/relationships/image" Target="/ppt/media/image9.jpeg" Id="Rb11a9bc860564634" /><Relationship Type="http://schemas.openxmlformats.org/officeDocument/2006/relationships/notesSlide" Target="/ppt/notesSlides/notesSlide9.xml" Id="R8cd94af9d5b64bb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7d885a7cac84749" /><Relationship Type="http://schemas.openxmlformats.org/officeDocument/2006/relationships/image" Target="/ppt/media/image10.jpeg" Id="Rd665b3b7713e44d3" /><Relationship Type="http://schemas.openxmlformats.org/officeDocument/2006/relationships/notesSlide" Target="/ppt/notesSlides/notesSlide10.xml" Id="R7fc398f95cbf448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eb0689ccbc24eca" /><Relationship Type="http://schemas.openxmlformats.org/officeDocument/2006/relationships/image" Target="/ppt/media/image11.jpeg" Id="R4ab4b388070244d0" /><Relationship Type="http://schemas.openxmlformats.org/officeDocument/2006/relationships/notesSlide" Target="/ppt/notesSlides/notesSlide11.xml" Id="Rd27605212d264d0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18633ac5e3444ca" /><Relationship Type="http://schemas.openxmlformats.org/officeDocument/2006/relationships/image" Target="/ppt/media/image12.jpeg" Id="R2877c85ce52943e6" /><Relationship Type="http://schemas.openxmlformats.org/officeDocument/2006/relationships/notesSlide" Target="/ppt/notesSlides/notesSlide12.xml" Id="R742f230749ec42d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ec3ab971e074ee6" /><Relationship Type="http://schemas.openxmlformats.org/officeDocument/2006/relationships/image" Target="/ppt/media/image13.jpeg" Id="R2e0469a641274416" /><Relationship Type="http://schemas.openxmlformats.org/officeDocument/2006/relationships/notesSlide" Target="/ppt/notesSlides/notesSlide13.xml" Id="Ra4bb9a521065440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5ea1ef57af847e9" /><Relationship Type="http://schemas.openxmlformats.org/officeDocument/2006/relationships/image" Target="/ppt/media/image14.jpeg" Id="Rb930f02bcb464f6d" /><Relationship Type="http://schemas.openxmlformats.org/officeDocument/2006/relationships/notesSlide" Target="/ppt/notesSlides/notesSlide14.xml" Id="R020ad40c089d46b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920814dc7554fb4" /><Relationship Type="http://schemas.openxmlformats.org/officeDocument/2006/relationships/image" Target="/ppt/media/image15.jpeg" Id="R06c350f63e894466" /><Relationship Type="http://schemas.openxmlformats.org/officeDocument/2006/relationships/notesSlide" Target="/ppt/notesSlides/notesSlide15.xml" Id="R6128e137e184402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62bb4a8b1014e4e" /><Relationship Type="http://schemas.openxmlformats.org/officeDocument/2006/relationships/image" Target="/ppt/media/image16.jpeg" Id="Rb4221abf72134a34" /><Relationship Type="http://schemas.openxmlformats.org/officeDocument/2006/relationships/notesSlide" Target="/ppt/notesSlides/notesSlide16.xml" Id="R75bb6ad541e1469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d9c8c3467ba4335" /><Relationship Type="http://schemas.openxmlformats.org/officeDocument/2006/relationships/image" Target="/ppt/media/image17.jpeg" Id="R4092484173ee42b1" /><Relationship Type="http://schemas.openxmlformats.org/officeDocument/2006/relationships/notesSlide" Target="/ppt/notesSlides/notesSlide17.xml" Id="Rf71f226c522849b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6047c85be944855" /><Relationship Type="http://schemas.openxmlformats.org/officeDocument/2006/relationships/image" Target="/ppt/media/image18.jpeg" Id="Rea2530ba85a948b6" /><Relationship Type="http://schemas.openxmlformats.org/officeDocument/2006/relationships/notesSlide" Target="/ppt/notesSlides/notesSlide18.xml" Id="R585ff67268e648b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6fb688f8c184792" /><Relationship Type="http://schemas.openxmlformats.org/officeDocument/2006/relationships/image" Target="/ppt/media/image19.jpeg" Id="Rf11b8f3a5e464f7a" /><Relationship Type="http://schemas.openxmlformats.org/officeDocument/2006/relationships/hyperlink" Target="https://thebrinmontmgmtgroup.com/master-desk" TargetMode="External" Id="Rc65a619ef1e8406c" /><Relationship Type="http://schemas.openxmlformats.org/officeDocument/2006/relationships/hyperlink" Target="https://thebrinmontmgmtgroup.com/master-desk" TargetMode="External" Id="R1422290073214b45" /><Relationship Type="http://schemas.openxmlformats.org/officeDocument/2006/relationships/notesSlide" Target="/ppt/notesSlides/notesSlide19.xml" Id="R71c3cc16a1254a5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9b2f69ebe4a46c2" /><Relationship Type="http://schemas.openxmlformats.org/officeDocument/2006/relationships/image" Target="/ppt/media/image20.jpeg" Id="R5ca4c032e9a240e5" /><Relationship Type="http://schemas.openxmlformats.org/officeDocument/2006/relationships/notesSlide" Target="/ppt/notesSlides/notesSlide20.xml" Id="R14020f9a9b6a4ef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f2db619e99b49f2" /><Relationship Type="http://schemas.openxmlformats.org/officeDocument/2006/relationships/image" Target="/ppt/media/image21.jpeg" Id="Re4f469106de84bb2" /><Relationship Type="http://schemas.openxmlformats.org/officeDocument/2006/relationships/notesSlide" Target="/ppt/notesSlides/notesSlide21.xml" Id="R1fe0932d82104a2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222a968c51a40b4" /><Relationship Type="http://schemas.openxmlformats.org/officeDocument/2006/relationships/image" Target="/ppt/media/image22.jpeg" Id="Rb68f6b992b1c497e" /><Relationship Type="http://schemas.openxmlformats.org/officeDocument/2006/relationships/notesSlide" Target="/ppt/notesSlides/notesSlide22.xml" Id="Rc168b2b5d608449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4fe45b90ddf4512" /><Relationship Type="http://schemas.openxmlformats.org/officeDocument/2006/relationships/image" Target="/ppt/media/image23.jpeg" Id="R8a5fad5c54454cd8" /><Relationship Type="http://schemas.openxmlformats.org/officeDocument/2006/relationships/notesSlide" Target="/ppt/notesSlides/notesSlide23.xml" Id="R7b46e43281584295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64efe6f63a84db4" /><Relationship Type="http://schemas.openxmlformats.org/officeDocument/2006/relationships/image" Target="/ppt/media/image24.jpeg" Id="R8b78abf9a45e4277" /><Relationship Type="http://schemas.openxmlformats.org/officeDocument/2006/relationships/notesSlide" Target="/ppt/notesSlides/notesSlide24.xml" Id="R563385809a3c4e49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53dff1359f3428b" /><Relationship Type="http://schemas.openxmlformats.org/officeDocument/2006/relationships/image" Target="/ppt/media/image25.jpeg" Id="R677cb1f3e4b24e9a" /><Relationship Type="http://schemas.openxmlformats.org/officeDocument/2006/relationships/hyperlink" Target="https://wa.me/17867360346" TargetMode="External" Id="R676f892ca90b49fa" /><Relationship Type="http://schemas.openxmlformats.org/officeDocument/2006/relationships/hyperlink" Target="https://wa.me/17867360346" TargetMode="External" Id="Rf2d8cb10fcc24161" /><Relationship Type="http://schemas.openxmlformats.org/officeDocument/2006/relationships/hyperlink" Target="https://wa.me/17867360346" TargetMode="External" Id="Rcf606ade26c74983" /><Relationship Type="http://schemas.openxmlformats.org/officeDocument/2006/relationships/hyperlink" Target="https://wa.me/17867360346" TargetMode="External" Id="R17da3d45206446e6" /><Relationship Type="http://schemas.openxmlformats.org/officeDocument/2006/relationships/hyperlink" Target="mailto:info@thebrinmontmgmtgroup.com?subject=Solicitud de propuesta comercial" TargetMode="External" Id="R1c3cae93453d4c50" /><Relationship Type="http://schemas.openxmlformats.org/officeDocument/2006/relationships/hyperlink" Target="mailto:info@thebrinmontmgmtgroup.com?subject=Solicitud de propuesta comercial" TargetMode="External" Id="Rca87ac95f6f24679" /><Relationship Type="http://schemas.openxmlformats.org/officeDocument/2006/relationships/hyperlink" Target="https://thebrinmontmgmtgroup.com" TargetMode="External" Id="R9fdbca04351a4d4c" /><Relationship Type="http://schemas.openxmlformats.org/officeDocument/2006/relationships/hyperlink" Target="https://wa.me/17867360346" TargetMode="External" Id="Rba3fdd5cdb0449bc" /><Relationship Type="http://schemas.openxmlformats.org/officeDocument/2006/relationships/hyperlink" Target="https://wa.me/17867360346" TargetMode="External" Id="Rab1bc7345f2a4f89" /><Relationship Type="http://schemas.openxmlformats.org/officeDocument/2006/relationships/hyperlink" Target="https://wa.me/17867360346" TargetMode="External" Id="R9039d5f51ee14eb7" /><Relationship Type="http://schemas.openxmlformats.org/officeDocument/2006/relationships/hyperlink" Target="https://wa.me/17867360346" TargetMode="External" Id="R688f5648c14548c1" /><Relationship Type="http://schemas.openxmlformats.org/officeDocument/2006/relationships/hyperlink" Target="mailto:info@thebrinmontmgmtgroup.com" TargetMode="External" Id="R7d265536f40549af" /><Relationship Type="http://schemas.openxmlformats.org/officeDocument/2006/relationships/hyperlink" Target="mailto:info@thebrinmontmgmtgroup.com" TargetMode="External" Id="R3e528b2e3b17470b" /><Relationship Type="http://schemas.openxmlformats.org/officeDocument/2006/relationships/hyperlink" Target="https://thebrinmontmgmtgroup.com" TargetMode="External" Id="Ra80b1a45297f4a8d" /><Relationship Type="http://schemas.openxmlformats.org/officeDocument/2006/relationships/notesSlide" Target="/ppt/notesSlides/notesSlide25.xml" Id="R6c9edddb2e5e4184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31399B-0F59-4095-8811-40AF6B662D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dac314d152410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1.0">
            <a:extLst xmlns:a="http://schemas.openxmlformats.org/drawingml/2006/main">
              <a:ext uri="{FF2B5EF4-FFF2-40B4-BE49-F238E27FC236}">
                <a16:creationId xmlns:a16="http://schemas.microsoft.com/office/drawing/2014/main" id="{9974406B-BB0B-45B9-B9DD-E8D223A56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536563"/>
            <a:ext cx="6185014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THE BRINMONT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MANAGEMENT GROUP</a:t>
            </a:r>
          </a:p>
        </p:txBody>
      </p:sp>
      <p:sp>
        <p:nvSpPr>
          <p:cNvPr id="4" name="1.1">
            <a:extLst xmlns:a="http://schemas.openxmlformats.org/drawingml/2006/main">
              <a:ext uri="{FF2B5EF4-FFF2-40B4-BE49-F238E27FC236}">
                <a16:creationId xmlns:a16="http://schemas.microsoft.com/office/drawing/2014/main" id="{BFDFA6E4-C891-43FD-8B06-6D19BE5F9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1944273"/>
            <a:ext cx="6185014" cy="14059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20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420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20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Presença digital e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420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20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crescimento comercial</a:t>
            </a:r>
          </a:p>
        </p:txBody>
      </p:sp>
      <p:sp>
        <p:nvSpPr>
          <p:cNvPr id="5" name="1.2">
            <a:extLst xmlns:a="http://schemas.openxmlformats.org/drawingml/2006/main">
              <a:ext uri="{FF2B5EF4-FFF2-40B4-BE49-F238E27FC236}">
                <a16:creationId xmlns:a16="http://schemas.microsoft.com/office/drawing/2014/main" id="{AE7F9947-9D02-455E-A46F-EB194EF93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972303"/>
            <a:ext cx="6185014" cy="7512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Sites, campanhas e sistemas de IA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21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para empresas de todos os portes</a:t>
            </a:r>
          </a:p>
        </p:txBody>
      </p:sp>
      <p:sp>
        <p:nvSpPr>
          <p:cNvPr id="6" name="1.3">
            <a:extLst xmlns:a="http://schemas.openxmlformats.org/drawingml/2006/main">
              <a:ext uri="{FF2B5EF4-FFF2-40B4-BE49-F238E27FC236}">
                <a16:creationId xmlns:a16="http://schemas.microsoft.com/office/drawing/2014/main" id="{27C3FFB3-6945-48A4-9239-5C862CA9A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604772"/>
            <a:ext cx="6185383" cy="5829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Preços iniciais em pesos mexicanos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IVA incluído. Escopo conforme orçamento</a:t>
            </a:r>
          </a:p>
        </p:txBody>
      </p:sp>
    </p:spTree>
    <p:extLst>
      <p:ext uri="{BB962C8B-B14F-4D97-AF65-F5344CB8AC3E}">
        <p14:creationId xmlns:p14="http://schemas.microsoft.com/office/powerpoint/2010/main" val="746857856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2C832E-A0F1-45B6-9B7A-243ADD1BB48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4ebceb20b64c1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10" name="Enlace original 1">
            <a:hlinkClick xmlns:r="http://schemas.openxmlformats.org/officeDocument/2006/relationships" xmlns:a="http://schemas.openxmlformats.org/drawingml/2006/main" r:id="Reae40a628cf8423e"/>
            <a:extLst xmlns:a="http://schemas.openxmlformats.org/drawingml/2006/main">
              <a:ext uri="{FF2B5EF4-FFF2-40B4-BE49-F238E27FC236}">
                <a16:creationId xmlns:a16="http://schemas.microsoft.com/office/drawing/2014/main" id="{DF4D86AA-89B5-423D-9251-8CB65BCA1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7707" y="5282273"/>
            <a:ext cx="4041179" cy="21384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</p:sp>
      <p:sp>
        <p:nvSpPr>
          <p:cNvPr id="11" name="Enlace original 2">
            <a:hlinkClick xmlns:r="http://schemas.openxmlformats.org/officeDocument/2006/relationships" xmlns:a="http://schemas.openxmlformats.org/drawingml/2006/main" r:id="R84ab246f60c3439e"/>
            <a:extLst xmlns:a="http://schemas.openxmlformats.org/drawingml/2006/main">
              <a:ext uri="{FF2B5EF4-FFF2-40B4-BE49-F238E27FC236}">
                <a16:creationId xmlns:a16="http://schemas.microsoft.com/office/drawing/2014/main" id="{2545D7DF-6A99-4DAC-8DB3-D9ABAE554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7707" y="5784469"/>
            <a:ext cx="2545740" cy="18864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</p:sp>
      <p:sp>
        <p:nvSpPr>
          <p:cNvPr id="12" name="Localized text background">
            <a:extLst xmlns:a="http://schemas.openxmlformats.org/drawingml/2006/main">
              <a:ext uri="{FF2B5EF4-FFF2-40B4-BE49-F238E27FC236}">
                <a16:creationId xmlns:a16="http://schemas.microsoft.com/office/drawing/2014/main" id="{CDFB5469-CAB7-4B5C-94C0-5BE28526F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1700" y="1206500"/>
            <a:ext cx="3581400" cy="3695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112"/>
          </a:solidFill>
          <a:ln xmlns:a="http://schemas.openxmlformats.org/drawingml/2006/main" w="0">
            <a:noFill/>
          </a:ln>
        </p:spPr>
      </p:sp>
      <p:sp>
        <p:nvSpPr>
          <p:cNvPr id="13" name="Localized text background">
            <a:extLst xmlns:a="http://schemas.openxmlformats.org/drawingml/2006/main">
              <a:ext uri="{FF2B5EF4-FFF2-40B4-BE49-F238E27FC236}">
                <a16:creationId xmlns:a16="http://schemas.microsoft.com/office/drawing/2014/main" id="{01DEB2F7-26B8-459C-A327-14217330B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1700" y="5219700"/>
            <a:ext cx="6794500" cy="330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112"/>
          </a:solidFill>
          <a:ln xmlns:a="http://schemas.openxmlformats.org/drawingml/2006/main" w="0">
            <a:noFill/>
          </a:ln>
        </p:spPr>
      </p:sp>
      <p:sp>
        <p:nvSpPr>
          <p:cNvPr id="14" name="Localized text background">
            <a:extLst xmlns:a="http://schemas.openxmlformats.org/drawingml/2006/main">
              <a:ext uri="{FF2B5EF4-FFF2-40B4-BE49-F238E27FC236}">
                <a16:creationId xmlns:a16="http://schemas.microsoft.com/office/drawing/2014/main" id="{7D23A655-3FB9-4297-965C-E715B060D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1700" y="5727700"/>
            <a:ext cx="6794500" cy="31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112"/>
          </a:solidFill>
          <a:ln xmlns:a="http://schemas.openxmlformats.org/drawingml/2006/main" w="0">
            <a:noFill/>
          </a:ln>
        </p:spPr>
      </p:sp>
      <p:sp>
        <p:nvSpPr>
          <p:cNvPr id="15" name="2.0">
            <a:extLst xmlns:a="http://schemas.openxmlformats.org/drawingml/2006/main">
              <a:ext uri="{FF2B5EF4-FFF2-40B4-BE49-F238E27FC236}">
                <a16:creationId xmlns:a16="http://schemas.microsoft.com/office/drawing/2014/main" id="{6EB30A84-792E-4125-9901-E080C7DCA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796545"/>
            <a:ext cx="10973283" cy="12349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67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67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67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Vídeo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367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67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promocional</a:t>
            </a:r>
          </a:p>
        </p:txBody>
      </p:sp>
      <p:sp>
        <p:nvSpPr>
          <p:cNvPr id="16" name="2.1">
            <a:extLst xmlns:a="http://schemas.openxmlformats.org/drawingml/2006/main">
              <a:ext uri="{FF2B5EF4-FFF2-40B4-BE49-F238E27FC236}">
                <a16:creationId xmlns:a16="http://schemas.microsoft.com/office/drawing/2014/main" id="{227BF74D-C2E0-4BC5-B6C2-B3401FECD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532672"/>
            <a:ext cx="3581514" cy="7768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1" b="0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251" b="0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251" b="0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Web design, identidade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2251" b="0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251" b="0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e comércio eletrônico</a:t>
            </a:r>
          </a:p>
        </p:txBody>
      </p:sp>
      <p:sp>
        <p:nvSpPr>
          <p:cNvPr id="17" name="2.2">
            <a:extLst xmlns:a="http://schemas.openxmlformats.org/drawingml/2006/main">
              <a:ext uri="{FF2B5EF4-FFF2-40B4-BE49-F238E27FC236}">
                <a16:creationId xmlns:a16="http://schemas.microsoft.com/office/drawing/2014/main" id="{0846C876-E371-4B68-B86E-A43E26D2C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965563"/>
            <a:ext cx="3581514" cy="12340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Vídeo de 30 segundos com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música.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Abra pelo link abaixo.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Versão original em espanhol.</a:t>
            </a:r>
          </a:p>
        </p:txBody>
      </p:sp>
      <p:sp>
        <p:nvSpPr>
          <p:cNvPr id="18" name="2.3">
            <a:extLst xmlns:a="http://schemas.openxmlformats.org/drawingml/2006/main">
              <a:ext uri="{FF2B5EF4-FFF2-40B4-BE49-F238E27FC236}">
                <a16:creationId xmlns:a16="http://schemas.microsoft.com/office/drawing/2014/main" id="{A1D574E7-25E8-4583-BB95-D1B870A24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3917" y="5203863"/>
            <a:ext cx="6858483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46788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46788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67886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57f923bd99234339"/>
              </a:rPr>
              <a:t>Abrir vídeo (30 segundos)</a:t>
            </a:r>
          </a:p>
        </p:txBody>
      </p:sp>
      <p:sp>
        <p:nvSpPr>
          <p:cNvPr id="19" name="2.4">
            <a:extLst xmlns:a="http://schemas.openxmlformats.org/drawingml/2006/main">
              <a:ext uri="{FF2B5EF4-FFF2-40B4-BE49-F238E27FC236}">
                <a16:creationId xmlns:a16="http://schemas.microsoft.com/office/drawing/2014/main" id="{B650B279-31EE-4355-9EAF-8027529DA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3917" y="5708852"/>
            <a:ext cx="6858483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46788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46788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0">
                <a:solidFill>
                  <a:srgbClr val="467886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da693dab9c1e4e12"/>
              </a:rPr>
              <a:t>Visitar o site da Brinmont</a:t>
            </a:r>
          </a:p>
        </p:txBody>
      </p:sp>
      <p:sp>
        <p:nvSpPr>
          <p:cNvPr id="20" name="2.5">
            <a:extLst xmlns:a="http://schemas.openxmlformats.org/drawingml/2006/main">
              <a:ext uri="{FF2B5EF4-FFF2-40B4-BE49-F238E27FC236}">
                <a16:creationId xmlns:a16="http://schemas.microsoft.com/office/drawing/2014/main" id="{353DD54D-A2C7-4D03-A52D-F8AF8B556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21" name="2.6">
            <a:extLst xmlns:a="http://schemas.openxmlformats.org/drawingml/2006/main">
              <a:ext uri="{FF2B5EF4-FFF2-40B4-BE49-F238E27FC236}">
                <a16:creationId xmlns:a16="http://schemas.microsoft.com/office/drawing/2014/main" id="{75EDA2E6-8514-4513-AB6B-81B69D9E0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sp>
        <p:nvSpPr>
          <p:cNvPr id="22" name="2.preview0">
            <a:extLst xmlns:a="http://schemas.openxmlformats.org/drawingml/2006/main">
              <a:ext uri="{FF2B5EF4-FFF2-40B4-BE49-F238E27FC236}">
                <a16:creationId xmlns:a16="http://schemas.microsoft.com/office/drawing/2014/main" id="{E17571A6-8B9B-480D-A443-3C71EF46E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1900" y="1319530"/>
            <a:ext cx="3175000" cy="1765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750" b="1">
                <a:solidFill>
                  <a:srgbClr val="B2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750" b="1">
                <a:solidFill>
                  <a:srgbClr val="B2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750" b="1">
                <a:solidFill>
                  <a:srgbClr val="B29872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23" name="2.preview1">
            <a:extLst xmlns:a="http://schemas.openxmlformats.org/drawingml/2006/main">
              <a:ext uri="{FF2B5EF4-FFF2-40B4-BE49-F238E27FC236}">
                <a16:creationId xmlns:a16="http://schemas.microsoft.com/office/drawing/2014/main" id="{10931999-DBF2-490D-ABBE-389231149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1900" y="1726692"/>
            <a:ext cx="3111500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F9F8F5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1">
                <a:solidFill>
                  <a:srgbClr val="F9F8F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F9F8F5"/>
                </a:solidFill>
                <a:latin typeface="Liberation Sans"/>
                <a:ea typeface="Liberation Sans"/>
                <a:cs typeface="Liberation Sans"/>
              </a:rPr>
              <a:t>Site profissional</a:t>
            </a:r>
          </a:p>
        </p:txBody>
      </p:sp>
      <p:sp>
        <p:nvSpPr>
          <p:cNvPr id="24" name="2.preview2">
            <a:extLst xmlns:a="http://schemas.openxmlformats.org/drawingml/2006/main">
              <a:ext uri="{FF2B5EF4-FFF2-40B4-BE49-F238E27FC236}">
                <a16:creationId xmlns:a16="http://schemas.microsoft.com/office/drawing/2014/main" id="{8DC03CCD-7BA0-44EE-9F1B-3EE4048CE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1900" y="2327656"/>
            <a:ext cx="3111500" cy="4531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2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400" b="1">
                <a:solidFill>
                  <a:srgbClr val="B2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1">
                <a:solidFill>
                  <a:srgbClr val="B29872"/>
                </a:solidFill>
                <a:latin typeface="Liberation Sans"/>
                <a:ea typeface="Liberation Sans"/>
                <a:cs typeface="Liberation Sans"/>
              </a:rPr>
              <a:t>A partir de $7.000</a:t>
            </a:r>
          </a:p>
        </p:txBody>
      </p:sp>
      <p:sp>
        <p:nvSpPr>
          <p:cNvPr id="25" name="2.preview3">
            <a:extLst xmlns:a="http://schemas.openxmlformats.org/drawingml/2006/main">
              <a:ext uri="{FF2B5EF4-FFF2-40B4-BE49-F238E27FC236}">
                <a16:creationId xmlns:a16="http://schemas.microsoft.com/office/drawing/2014/main" id="{AA137D79-B727-488B-9CE6-CF5A617A8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1900" y="2983484"/>
            <a:ext cx="3111500" cy="5760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100" b="0">
                <a:solidFill>
                  <a:srgbClr val="F9F8F5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100" b="0">
                <a:solidFill>
                  <a:srgbClr val="F9F8F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00" b="0">
                <a:solidFill>
                  <a:srgbClr val="F9F8F5"/>
                </a:solidFill>
                <a:latin typeface="Liberation Sans"/>
                <a:ea typeface="Liberation Sans"/>
                <a:cs typeface="Liberation Sans"/>
              </a:rPr>
              <a:t>Até 5 páginas.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100" b="0">
                <a:solidFill>
                  <a:srgbClr val="F9F8F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00" b="0">
                <a:solidFill>
                  <a:srgbClr val="F9F8F5"/>
                </a:solidFill>
                <a:latin typeface="Liberation Sans"/>
                <a:ea typeface="Liberation Sans"/>
                <a:cs typeface="Liberation Sans"/>
              </a:rPr>
              <a:t>Design para celular.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100" b="0">
                <a:solidFill>
                  <a:srgbClr val="F9F8F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00" b="0">
                <a:solidFill>
                  <a:srgbClr val="F9F8F5"/>
                </a:solidFill>
                <a:latin typeface="Liberation Sans"/>
                <a:ea typeface="Liberation Sans"/>
                <a:cs typeface="Liberation Sans"/>
              </a:rPr>
              <a:t>Contato por WhatsApp.</a:t>
            </a:r>
          </a:p>
        </p:txBody>
      </p:sp>
      <p:sp>
        <p:nvSpPr>
          <p:cNvPr id="26" name="2.preview4">
            <a:extLst xmlns:a="http://schemas.openxmlformats.org/drawingml/2006/main">
              <a:ext uri="{FF2B5EF4-FFF2-40B4-BE49-F238E27FC236}">
                <a16:creationId xmlns:a16="http://schemas.microsoft.com/office/drawing/2014/main" id="{A7CD8FCF-81CE-4A69-A824-E2B17E76A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1900" y="3782263"/>
            <a:ext cx="3111500" cy="1815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780" b="0">
                <a:solidFill>
                  <a:srgbClr val="A9A7A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780" b="0">
                <a:solidFill>
                  <a:srgbClr val="A9A7A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780" b="0">
                <a:solidFill>
                  <a:srgbClr val="A9A7A2"/>
                </a:solidFill>
                <a:latin typeface="Liberation Sans"/>
                <a:ea typeface="Liberation Sans"/>
                <a:cs typeface="Liberation Sans"/>
              </a:rPr>
              <a:t>Criação com pagamento único. Escopo sob orçamento.</a:t>
            </a:r>
          </a:p>
        </p:txBody>
      </p:sp>
      <p:sp>
        <p:nvSpPr>
          <p:cNvPr id="27" name="2.preview5">
            <a:extLst xmlns:a="http://schemas.openxmlformats.org/drawingml/2006/main">
              <a:ext uri="{FF2B5EF4-FFF2-40B4-BE49-F238E27FC236}">
                <a16:creationId xmlns:a16="http://schemas.microsoft.com/office/drawing/2014/main" id="{D311C440-DDD3-409C-8AFB-5D43F3E4B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1900" y="4610608"/>
            <a:ext cx="3111500" cy="1681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700" b="0">
                <a:solidFill>
                  <a:srgbClr val="A9A7A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700" b="0">
                <a:solidFill>
                  <a:srgbClr val="A9A7A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700" b="0">
                <a:solidFill>
                  <a:srgbClr val="A9A7A2"/>
                </a:solidFill>
                <a:latin typeface="Liberation Sans"/>
                <a:ea typeface="Liberation Sans"/>
                <a:cs typeface="Liberation Sans"/>
              </a:rPr>
              <a:t>PREÇOS EM MXN COM IVA INCLUÍDO</a:t>
            </a:r>
          </a:p>
        </p:txBody>
      </p:sp>
    </p:spTree>
    <p:extLst>
      <p:ext uri="{BB962C8B-B14F-4D97-AF65-F5344CB8AC3E}">
        <p14:creationId xmlns:p14="http://schemas.microsoft.com/office/powerpoint/2010/main" val="1634142372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5F4AA9-591E-48CC-A6E8-9A4921FB3CB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1c22c6b7174b9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3.0">
            <a:extLst xmlns:a="http://schemas.openxmlformats.org/drawingml/2006/main">
              <a:ext uri="{FF2B5EF4-FFF2-40B4-BE49-F238E27FC236}">
                <a16:creationId xmlns:a16="http://schemas.microsoft.com/office/drawing/2014/main" id="{984FCF22-5957-453F-B50A-0F27DEC0E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Pequenos negócios e empresas internacionais</a:t>
            </a:r>
          </a:p>
        </p:txBody>
      </p:sp>
      <p:sp>
        <p:nvSpPr>
          <p:cNvPr id="4" name="3.1">
            <a:extLst xmlns:a="http://schemas.openxmlformats.org/drawingml/2006/main">
              <a:ext uri="{FF2B5EF4-FFF2-40B4-BE49-F238E27FC236}">
                <a16:creationId xmlns:a16="http://schemas.microsoft.com/office/drawing/2014/main" id="{85AC27A9-6EE2-40A6-9612-53EAE165E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1828861"/>
            <a:ext cx="5994883" cy="4147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Comércio local</a:t>
            </a:r>
          </a:p>
        </p:txBody>
      </p:sp>
      <p:sp>
        <p:nvSpPr>
          <p:cNvPr id="5" name="3.2">
            <a:extLst xmlns:a="http://schemas.openxmlformats.org/drawingml/2006/main">
              <a:ext uri="{FF2B5EF4-FFF2-40B4-BE49-F238E27FC236}">
                <a16:creationId xmlns:a16="http://schemas.microsoft.com/office/drawing/2014/main" id="{4A0DF75E-0232-43AD-8473-2F8763AF3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2269605"/>
            <a:ext cx="5994883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Presença no Google, site e contato direto.</a:t>
            </a:r>
          </a:p>
        </p:txBody>
      </p:sp>
      <p:sp>
        <p:nvSpPr>
          <p:cNvPr id="6" name="3.3">
            <a:extLst xmlns:a="http://schemas.openxmlformats.org/drawingml/2006/main">
              <a:ext uri="{FF2B5EF4-FFF2-40B4-BE49-F238E27FC236}">
                <a16:creationId xmlns:a16="http://schemas.microsoft.com/office/drawing/2014/main" id="{2C658818-7902-426B-A78D-71913B67A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048175"/>
            <a:ext cx="5994883" cy="4147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Empresas em expansão</a:t>
            </a:r>
          </a:p>
        </p:txBody>
      </p:sp>
      <p:sp>
        <p:nvSpPr>
          <p:cNvPr id="7" name="3.4">
            <a:extLst xmlns:a="http://schemas.openxmlformats.org/drawingml/2006/main">
              <a:ext uri="{FF2B5EF4-FFF2-40B4-BE49-F238E27FC236}">
                <a16:creationId xmlns:a16="http://schemas.microsoft.com/office/drawing/2014/main" id="{047AC873-A221-4454-A059-A1BE35C16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488920"/>
            <a:ext cx="5994883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Captação de leads e acompanhamento comercial.</a:t>
            </a:r>
          </a:p>
        </p:txBody>
      </p:sp>
      <p:sp>
        <p:nvSpPr>
          <p:cNvPr id="8" name="3.5">
            <a:extLst xmlns:a="http://schemas.openxmlformats.org/drawingml/2006/main">
              <a:ext uri="{FF2B5EF4-FFF2-40B4-BE49-F238E27FC236}">
                <a16:creationId xmlns:a16="http://schemas.microsoft.com/office/drawing/2014/main" id="{E7A08F11-5D33-4BEA-9EF5-610FC3165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267134"/>
            <a:ext cx="5994883" cy="4147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Marcas internacionais</a:t>
            </a:r>
          </a:p>
        </p:txBody>
      </p:sp>
      <p:sp>
        <p:nvSpPr>
          <p:cNvPr id="9" name="3.6">
            <a:extLst xmlns:a="http://schemas.openxmlformats.org/drawingml/2006/main">
              <a:ext uri="{FF2B5EF4-FFF2-40B4-BE49-F238E27FC236}">
                <a16:creationId xmlns:a16="http://schemas.microsoft.com/office/drawing/2014/main" id="{9804A296-CAA4-4D6A-ADC5-6CFACD103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707878"/>
            <a:ext cx="5994883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Campanhas por mercado e sistemas conectados.</a:t>
            </a:r>
          </a:p>
        </p:txBody>
      </p:sp>
      <p:sp>
        <p:nvSpPr>
          <p:cNvPr id="10" name="3.7">
            <a:extLst xmlns:a="http://schemas.openxmlformats.org/drawingml/2006/main">
              <a:ext uri="{FF2B5EF4-FFF2-40B4-BE49-F238E27FC236}">
                <a16:creationId xmlns:a16="http://schemas.microsoft.com/office/drawing/2014/main" id="{E60A1E98-C39F-4D30-A5F3-D8D7379BF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822974"/>
            <a:ext cx="10973283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A estratégia se adapta ao setor, ao mercado e à capacidade de atendimento de cada negócio.</a:t>
            </a:r>
          </a:p>
        </p:txBody>
      </p:sp>
      <p:sp>
        <p:nvSpPr>
          <p:cNvPr id="11" name="3.8">
            <a:extLst xmlns:a="http://schemas.openxmlformats.org/drawingml/2006/main">
              <a:ext uri="{FF2B5EF4-FFF2-40B4-BE49-F238E27FC236}">
                <a16:creationId xmlns:a16="http://schemas.microsoft.com/office/drawing/2014/main" id="{E3731947-61D2-4C8C-8731-63D655E9D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2" name="3.9">
            <a:extLst xmlns:a="http://schemas.openxmlformats.org/drawingml/2006/main">
              <a:ext uri="{FF2B5EF4-FFF2-40B4-BE49-F238E27FC236}">
                <a16:creationId xmlns:a16="http://schemas.microsoft.com/office/drawing/2014/main" id="{63A7085C-7909-4352-8875-DDE15B667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898767224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7253B8-969D-4EB6-94D5-D2384D6DB76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346192e9374cf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10" name="Enlace original 1">
            <a:hlinkClick xmlns:r="http://schemas.openxmlformats.org/officeDocument/2006/relationships" xmlns:a="http://schemas.openxmlformats.org/drawingml/2006/main" r:id="R7ba0d2462e1546cb"/>
            <a:extLst xmlns:a="http://schemas.openxmlformats.org/drawingml/2006/main">
              <a:ext uri="{FF2B5EF4-FFF2-40B4-BE49-F238E27FC236}">
                <a16:creationId xmlns:a16="http://schemas.microsoft.com/office/drawing/2014/main" id="{235637B4-7F1B-4EF5-A0C8-0B3571691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275" y="5962688"/>
            <a:ext cx="3655974" cy="17999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</p:sp>
      <p:sp>
        <p:nvSpPr>
          <p:cNvPr id="11" name="Localized text background">
            <a:extLst xmlns:a="http://schemas.openxmlformats.org/drawingml/2006/main">
              <a:ext uri="{FF2B5EF4-FFF2-40B4-BE49-F238E27FC236}">
                <a16:creationId xmlns:a16="http://schemas.microsoft.com/office/drawing/2014/main" id="{80A0A7C1-BBEA-4168-BEB2-62180C8C4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900" y="5918200"/>
            <a:ext cx="5080000" cy="279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112"/>
          </a:solidFill>
          <a:ln xmlns:a="http://schemas.openxmlformats.org/drawingml/2006/main" w="0">
            <a:noFill/>
          </a:ln>
        </p:spPr>
      </p:sp>
      <p:sp>
        <p:nvSpPr>
          <p:cNvPr id="12" name="4.0">
            <a:extLst xmlns:a="http://schemas.openxmlformats.org/drawingml/2006/main">
              <a:ext uri="{FF2B5EF4-FFF2-40B4-BE49-F238E27FC236}">
                <a16:creationId xmlns:a16="http://schemas.microsoft.com/office/drawing/2014/main" id="{167EC62E-B7EC-4D7D-8239-0411F9043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Setores em que atuamos</a:t>
            </a:r>
          </a:p>
        </p:txBody>
      </p:sp>
      <p:sp>
        <p:nvSpPr>
          <p:cNvPr id="13" name="4.1">
            <a:extLst xmlns:a="http://schemas.openxmlformats.org/drawingml/2006/main">
              <a:ext uri="{FF2B5EF4-FFF2-40B4-BE49-F238E27FC236}">
                <a16:creationId xmlns:a16="http://schemas.microsoft.com/office/drawing/2014/main" id="{B360BE90-0E35-4FFB-B1FC-4B0AF159E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1525250"/>
            <a:ext cx="10973283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Experiência setorial para pequenos negócios e empresas internacionais.</a:t>
            </a:r>
          </a:p>
        </p:txBody>
      </p:sp>
      <p:sp>
        <p:nvSpPr>
          <p:cNvPr id="14" name="4.2">
            <a:extLst xmlns:a="http://schemas.openxmlformats.org/drawingml/2006/main">
              <a:ext uri="{FF2B5EF4-FFF2-40B4-BE49-F238E27FC236}">
                <a16:creationId xmlns:a16="http://schemas.microsoft.com/office/drawing/2014/main" id="{28328DC6-1B58-4423-9137-77E14EA26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337091"/>
            <a:ext cx="406514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01</a:t>
            </a:r>
          </a:p>
        </p:txBody>
      </p:sp>
      <p:sp>
        <p:nvSpPr>
          <p:cNvPr id="15" name="4.3">
            <a:extLst xmlns:a="http://schemas.openxmlformats.org/drawingml/2006/main">
              <a:ext uri="{FF2B5EF4-FFF2-40B4-BE49-F238E27FC236}">
                <a16:creationId xmlns:a16="http://schemas.microsoft.com/office/drawing/2014/main" id="{B8ACE452-8117-402C-B7E7-C732CAD84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1720" y="2305389"/>
            <a:ext cx="4934280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Náutica e iates</a:t>
            </a:r>
          </a:p>
        </p:txBody>
      </p:sp>
      <p:sp>
        <p:nvSpPr>
          <p:cNvPr id="16" name="4.4">
            <a:extLst xmlns:a="http://schemas.openxmlformats.org/drawingml/2006/main">
              <a:ext uri="{FF2B5EF4-FFF2-40B4-BE49-F238E27FC236}">
                <a16:creationId xmlns:a16="http://schemas.microsoft.com/office/drawing/2014/main" id="{964E5356-45BE-480F-9BB1-F5D8FFCC3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899053"/>
            <a:ext cx="406514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sp>
        <p:nvSpPr>
          <p:cNvPr id="17" name="4.5">
            <a:extLst xmlns:a="http://schemas.openxmlformats.org/drawingml/2006/main">
              <a:ext uri="{FF2B5EF4-FFF2-40B4-BE49-F238E27FC236}">
                <a16:creationId xmlns:a16="http://schemas.microsoft.com/office/drawing/2014/main" id="{83FDCB97-B627-4778-9A34-1E6EFA3AC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1720" y="2867351"/>
            <a:ext cx="4934280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Automotivo</a:t>
            </a:r>
          </a:p>
        </p:txBody>
      </p:sp>
      <p:sp>
        <p:nvSpPr>
          <p:cNvPr id="18" name="4.6">
            <a:extLst xmlns:a="http://schemas.openxmlformats.org/drawingml/2006/main">
              <a:ext uri="{FF2B5EF4-FFF2-40B4-BE49-F238E27FC236}">
                <a16:creationId xmlns:a16="http://schemas.microsoft.com/office/drawing/2014/main" id="{851D66B7-2545-472E-9C7B-C76B6EBD2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461016"/>
            <a:ext cx="406514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  <p:sp>
        <p:nvSpPr>
          <p:cNvPr id="19" name="4.7">
            <a:extLst xmlns:a="http://schemas.openxmlformats.org/drawingml/2006/main">
              <a:ext uri="{FF2B5EF4-FFF2-40B4-BE49-F238E27FC236}">
                <a16:creationId xmlns:a16="http://schemas.microsoft.com/office/drawing/2014/main" id="{CCC57AF5-2D67-4789-8F64-4FD5C5903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1720" y="3429313"/>
            <a:ext cx="4934280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Imobiliário</a:t>
            </a:r>
          </a:p>
        </p:txBody>
      </p:sp>
      <p:sp>
        <p:nvSpPr>
          <p:cNvPr id="20" name="4.8">
            <a:extLst xmlns:a="http://schemas.openxmlformats.org/drawingml/2006/main">
              <a:ext uri="{FF2B5EF4-FFF2-40B4-BE49-F238E27FC236}">
                <a16:creationId xmlns:a16="http://schemas.microsoft.com/office/drawing/2014/main" id="{7E4C691B-5D3B-4A51-B8A9-E00242366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4022978"/>
            <a:ext cx="406514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  <p:sp>
        <p:nvSpPr>
          <p:cNvPr id="21" name="4.9">
            <a:extLst xmlns:a="http://schemas.openxmlformats.org/drawingml/2006/main">
              <a:ext uri="{FF2B5EF4-FFF2-40B4-BE49-F238E27FC236}">
                <a16:creationId xmlns:a16="http://schemas.microsoft.com/office/drawing/2014/main" id="{BA649EDC-360F-4372-889A-EAF14DB80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1720" y="3991275"/>
            <a:ext cx="4934280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Medicina e saúde</a:t>
            </a:r>
          </a:p>
        </p:txBody>
      </p:sp>
      <p:sp>
        <p:nvSpPr>
          <p:cNvPr id="22" name="4.10">
            <a:extLst xmlns:a="http://schemas.openxmlformats.org/drawingml/2006/main">
              <a:ext uri="{FF2B5EF4-FFF2-40B4-BE49-F238E27FC236}">
                <a16:creationId xmlns:a16="http://schemas.microsoft.com/office/drawing/2014/main" id="{D2C7AC96-7698-47F2-BD86-3C8AA0C3A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4584928"/>
            <a:ext cx="406514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05</a:t>
            </a:r>
          </a:p>
        </p:txBody>
      </p:sp>
      <p:sp>
        <p:nvSpPr>
          <p:cNvPr id="23" name="4.11">
            <a:extLst xmlns:a="http://schemas.openxmlformats.org/drawingml/2006/main">
              <a:ext uri="{FF2B5EF4-FFF2-40B4-BE49-F238E27FC236}">
                <a16:creationId xmlns:a16="http://schemas.microsoft.com/office/drawing/2014/main" id="{BC7627F1-0023-41F9-B900-A56036CB6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1720" y="4553225"/>
            <a:ext cx="4934280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Hotelaria e hospitalidade</a:t>
            </a:r>
          </a:p>
        </p:txBody>
      </p:sp>
      <p:sp>
        <p:nvSpPr>
          <p:cNvPr id="24" name="4.12">
            <a:extLst xmlns:a="http://schemas.openxmlformats.org/drawingml/2006/main">
              <a:ext uri="{FF2B5EF4-FFF2-40B4-BE49-F238E27FC236}">
                <a16:creationId xmlns:a16="http://schemas.microsoft.com/office/drawing/2014/main" id="{38749CCF-9E68-4413-BDBB-94271A0D8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5146890"/>
            <a:ext cx="406514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06</a:t>
            </a:r>
          </a:p>
        </p:txBody>
      </p:sp>
      <p:sp>
        <p:nvSpPr>
          <p:cNvPr id="25" name="4.13">
            <a:extLst xmlns:a="http://schemas.openxmlformats.org/drawingml/2006/main">
              <a:ext uri="{FF2B5EF4-FFF2-40B4-BE49-F238E27FC236}">
                <a16:creationId xmlns:a16="http://schemas.microsoft.com/office/drawing/2014/main" id="{0B10468A-9941-4CDC-A9DB-75DF4793F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1720" y="5115187"/>
            <a:ext cx="4934280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Alimentos e agricultura</a:t>
            </a:r>
          </a:p>
        </p:txBody>
      </p:sp>
      <p:sp>
        <p:nvSpPr>
          <p:cNvPr id="26" name="4.14">
            <a:extLst xmlns:a="http://schemas.openxmlformats.org/drawingml/2006/main">
              <a:ext uri="{FF2B5EF4-FFF2-40B4-BE49-F238E27FC236}">
                <a16:creationId xmlns:a16="http://schemas.microsoft.com/office/drawing/2014/main" id="{4154B006-41C5-42B7-A377-91085B613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75" y="2337091"/>
            <a:ext cx="412725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07</a:t>
            </a:r>
          </a:p>
        </p:txBody>
      </p:sp>
      <p:sp>
        <p:nvSpPr>
          <p:cNvPr id="27" name="4.15">
            <a:extLst xmlns:a="http://schemas.openxmlformats.org/drawingml/2006/main">
              <a:ext uri="{FF2B5EF4-FFF2-40B4-BE49-F238E27FC236}">
                <a16:creationId xmlns:a16="http://schemas.microsoft.com/office/drawing/2014/main" id="{04E8C2A8-99D0-4C9F-B927-2960B9114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122" y="2305389"/>
            <a:ext cx="4610278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Beleza e bem-estar</a:t>
            </a:r>
          </a:p>
        </p:txBody>
      </p:sp>
      <p:sp>
        <p:nvSpPr>
          <p:cNvPr id="28" name="4.16">
            <a:extLst xmlns:a="http://schemas.openxmlformats.org/drawingml/2006/main">
              <a:ext uri="{FF2B5EF4-FFF2-40B4-BE49-F238E27FC236}">
                <a16:creationId xmlns:a16="http://schemas.microsoft.com/office/drawing/2014/main" id="{CDB73A6B-08BC-4C08-B362-17E7C21E6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75" y="2899053"/>
            <a:ext cx="412725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08</a:t>
            </a:r>
          </a:p>
        </p:txBody>
      </p:sp>
      <p:sp>
        <p:nvSpPr>
          <p:cNvPr id="29" name="4.17">
            <a:extLst xmlns:a="http://schemas.openxmlformats.org/drawingml/2006/main">
              <a:ext uri="{FF2B5EF4-FFF2-40B4-BE49-F238E27FC236}">
                <a16:creationId xmlns:a16="http://schemas.microsoft.com/office/drawing/2014/main" id="{ED769D62-0245-48F5-9E7B-A19F8D0EA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122" y="2867351"/>
            <a:ext cx="4610278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Varejo e comércio eletrônico</a:t>
            </a:r>
          </a:p>
        </p:txBody>
      </p:sp>
      <p:sp>
        <p:nvSpPr>
          <p:cNvPr id="30" name="4.18">
            <a:extLst xmlns:a="http://schemas.openxmlformats.org/drawingml/2006/main">
              <a:ext uri="{FF2B5EF4-FFF2-40B4-BE49-F238E27FC236}">
                <a16:creationId xmlns:a16="http://schemas.microsoft.com/office/drawing/2014/main" id="{9A44B839-D4B9-4681-8809-2705F6D74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75" y="3461016"/>
            <a:ext cx="412725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09</a:t>
            </a:r>
          </a:p>
        </p:txBody>
      </p:sp>
      <p:sp>
        <p:nvSpPr>
          <p:cNvPr id="31" name="4.19">
            <a:extLst xmlns:a="http://schemas.openxmlformats.org/drawingml/2006/main">
              <a:ext uri="{FF2B5EF4-FFF2-40B4-BE49-F238E27FC236}">
                <a16:creationId xmlns:a16="http://schemas.microsoft.com/office/drawing/2014/main" id="{B7C871EA-BA2E-4625-A5ED-66818D4AB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122" y="3429313"/>
            <a:ext cx="4610278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Equipamentos e indústria</a:t>
            </a:r>
          </a:p>
        </p:txBody>
      </p:sp>
      <p:sp>
        <p:nvSpPr>
          <p:cNvPr id="32" name="4.20">
            <a:extLst xmlns:a="http://schemas.openxmlformats.org/drawingml/2006/main">
              <a:ext uri="{FF2B5EF4-FFF2-40B4-BE49-F238E27FC236}">
                <a16:creationId xmlns:a16="http://schemas.microsoft.com/office/drawing/2014/main" id="{8E06AAB4-26B7-46B2-AFBD-E3CA928AC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75" y="4022978"/>
            <a:ext cx="412725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10</a:t>
            </a:r>
          </a:p>
        </p:txBody>
      </p:sp>
      <p:sp>
        <p:nvSpPr>
          <p:cNvPr id="33" name="4.21">
            <a:extLst xmlns:a="http://schemas.openxmlformats.org/drawingml/2006/main">
              <a:ext uri="{FF2B5EF4-FFF2-40B4-BE49-F238E27FC236}">
                <a16:creationId xmlns:a16="http://schemas.microsoft.com/office/drawing/2014/main" id="{63CA0F12-07D2-4D50-8FA8-F9E55B12B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122" y="3991275"/>
            <a:ext cx="4610278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Serviços profissionais</a:t>
            </a:r>
          </a:p>
        </p:txBody>
      </p:sp>
      <p:sp>
        <p:nvSpPr>
          <p:cNvPr id="34" name="4.22">
            <a:extLst xmlns:a="http://schemas.openxmlformats.org/drawingml/2006/main">
              <a:ext uri="{FF2B5EF4-FFF2-40B4-BE49-F238E27FC236}">
                <a16:creationId xmlns:a16="http://schemas.microsoft.com/office/drawing/2014/main" id="{1FE77FE8-2D33-41AD-82F2-DFF83DF9A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75" y="4584928"/>
            <a:ext cx="412725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11</a:t>
            </a:r>
          </a:p>
        </p:txBody>
      </p:sp>
      <p:sp>
        <p:nvSpPr>
          <p:cNvPr id="35" name="4.23">
            <a:extLst xmlns:a="http://schemas.openxmlformats.org/drawingml/2006/main">
              <a:ext uri="{FF2B5EF4-FFF2-40B4-BE49-F238E27FC236}">
                <a16:creationId xmlns:a16="http://schemas.microsoft.com/office/drawing/2014/main" id="{032B7CCE-1158-4435-8667-AF0AB0581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122" y="4553225"/>
            <a:ext cx="4610278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Construção</a:t>
            </a:r>
          </a:p>
        </p:txBody>
      </p:sp>
      <p:sp>
        <p:nvSpPr>
          <p:cNvPr id="36" name="4.24">
            <a:extLst xmlns:a="http://schemas.openxmlformats.org/drawingml/2006/main">
              <a:ext uri="{FF2B5EF4-FFF2-40B4-BE49-F238E27FC236}">
                <a16:creationId xmlns:a16="http://schemas.microsoft.com/office/drawing/2014/main" id="{6B6845C2-0C04-42B6-BD70-EFBF9EA15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75" y="5146890"/>
            <a:ext cx="412725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12</a:t>
            </a:r>
          </a:p>
        </p:txBody>
      </p:sp>
      <p:sp>
        <p:nvSpPr>
          <p:cNvPr id="37" name="4.25">
            <a:extLst xmlns:a="http://schemas.openxmlformats.org/drawingml/2006/main">
              <a:ext uri="{FF2B5EF4-FFF2-40B4-BE49-F238E27FC236}">
                <a16:creationId xmlns:a16="http://schemas.microsoft.com/office/drawing/2014/main" id="{3A2D4BA1-2A9B-4642-9A2F-0FBB2EA20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122" y="5115187"/>
            <a:ext cx="4610278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Tecnologia</a:t>
            </a:r>
          </a:p>
        </p:txBody>
      </p:sp>
      <p:sp>
        <p:nvSpPr>
          <p:cNvPr id="38" name="4.26">
            <a:extLst xmlns:a="http://schemas.openxmlformats.org/drawingml/2006/main">
              <a:ext uri="{FF2B5EF4-FFF2-40B4-BE49-F238E27FC236}">
                <a16:creationId xmlns:a16="http://schemas.microsoft.com/office/drawing/2014/main" id="{E2A09DD7-6FD8-4C1C-85CB-AF58CFCAF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890624"/>
            <a:ext cx="10973283" cy="3273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46788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0">
                <a:solidFill>
                  <a:srgbClr val="46788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0">
                <a:solidFill>
                  <a:srgbClr val="467886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693cf160805143d1"/>
              </a:rPr>
              <a:t>Consultar os setores em nosso site</a:t>
            </a:r>
          </a:p>
        </p:txBody>
      </p:sp>
      <p:sp>
        <p:nvSpPr>
          <p:cNvPr id="39" name="4.27">
            <a:extLst xmlns:a="http://schemas.openxmlformats.org/drawingml/2006/main">
              <a:ext uri="{FF2B5EF4-FFF2-40B4-BE49-F238E27FC236}">
                <a16:creationId xmlns:a16="http://schemas.microsoft.com/office/drawing/2014/main" id="{6A804896-51AB-4AB3-819E-1855EF1F1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40" name="4.28">
            <a:extLst xmlns:a="http://schemas.openxmlformats.org/drawingml/2006/main">
              <a:ext uri="{FF2B5EF4-FFF2-40B4-BE49-F238E27FC236}">
                <a16:creationId xmlns:a16="http://schemas.microsoft.com/office/drawing/2014/main" id="{903821D9-F850-4A63-9283-5DD2F0390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978505555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0D408C-3969-4FE0-B05A-7450C68275F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1a6cb1c84c416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5.0">
            <a:extLst xmlns:a="http://schemas.openxmlformats.org/drawingml/2006/main">
              <a:ext uri="{FF2B5EF4-FFF2-40B4-BE49-F238E27FC236}">
                <a16:creationId xmlns:a16="http://schemas.microsoft.com/office/drawing/2014/main" id="{7FBA63D9-2077-4D3D-8570-933C4C19E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Duas opções para o seu negócio</a:t>
            </a:r>
          </a:p>
        </p:txBody>
      </p:sp>
      <p:sp>
        <p:nvSpPr>
          <p:cNvPr id="4" name="5.1">
            <a:extLst xmlns:a="http://schemas.openxmlformats.org/drawingml/2006/main">
              <a:ext uri="{FF2B5EF4-FFF2-40B4-BE49-F238E27FC236}">
                <a16:creationId xmlns:a16="http://schemas.microsoft.com/office/drawing/2014/main" id="{6B378735-2534-423F-9165-1586B2384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1793583"/>
            <a:ext cx="5296014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SITE PROFISSIONAL</a:t>
            </a:r>
          </a:p>
        </p:txBody>
      </p:sp>
      <p:sp>
        <p:nvSpPr>
          <p:cNvPr id="5" name="5.2">
            <a:extLst xmlns:a="http://schemas.openxmlformats.org/drawingml/2006/main">
              <a:ext uri="{FF2B5EF4-FFF2-40B4-BE49-F238E27FC236}">
                <a16:creationId xmlns:a16="http://schemas.microsoft.com/office/drawing/2014/main" id="{CDCA2CE7-333F-4377-B339-3C56D3B1E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195481"/>
            <a:ext cx="5296014" cy="3154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7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57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A PARTIR DE</a:t>
            </a:r>
          </a:p>
        </p:txBody>
      </p:sp>
      <p:sp>
        <p:nvSpPr>
          <p:cNvPr id="6" name="5.3">
            <a:extLst xmlns:a="http://schemas.openxmlformats.org/drawingml/2006/main">
              <a:ext uri="{FF2B5EF4-FFF2-40B4-BE49-F238E27FC236}">
                <a16:creationId xmlns:a16="http://schemas.microsoft.com/office/drawing/2014/main" id="{DA1F58A3-6B78-4B4D-9172-F3E352F1E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466659"/>
            <a:ext cx="5296014" cy="9679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54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54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54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$7.000</a:t>
            </a:r>
          </a:p>
        </p:txBody>
      </p:sp>
      <p:sp>
        <p:nvSpPr>
          <p:cNvPr id="7" name="5.4">
            <a:extLst xmlns:a="http://schemas.openxmlformats.org/drawingml/2006/main">
              <a:ext uri="{FF2B5EF4-FFF2-40B4-BE49-F238E27FC236}">
                <a16:creationId xmlns:a16="http://schemas.microsoft.com/office/drawing/2014/main" id="{02559463-6CBF-46B8-8D3B-56B292597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355898"/>
            <a:ext cx="5296014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MXN, pagamento único, IVA incluído</a:t>
            </a:r>
          </a:p>
        </p:txBody>
      </p:sp>
      <p:sp>
        <p:nvSpPr>
          <p:cNvPr id="8" name="5.5">
            <a:extLst xmlns:a="http://schemas.openxmlformats.org/drawingml/2006/main">
              <a:ext uri="{FF2B5EF4-FFF2-40B4-BE49-F238E27FC236}">
                <a16:creationId xmlns:a16="http://schemas.microsoft.com/office/drawing/2014/main" id="{31917531-E6B6-4190-8845-ED35B2420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991023"/>
            <a:ext cx="5296014" cy="7512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0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0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1" b="0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Apresente seus serviços e receba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2171" b="0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1" b="0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consultas por formulário ou WhatsApp.</a:t>
            </a:r>
          </a:p>
        </p:txBody>
      </p:sp>
      <p:sp>
        <p:nvSpPr>
          <p:cNvPr id="9" name="5.6">
            <a:extLst xmlns:a="http://schemas.openxmlformats.org/drawingml/2006/main">
              <a:ext uri="{FF2B5EF4-FFF2-40B4-BE49-F238E27FC236}">
                <a16:creationId xmlns:a16="http://schemas.microsoft.com/office/drawing/2014/main" id="{64304462-02F1-4956-A534-23C39470D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1793583"/>
            <a:ext cx="5162880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LOJA VIRTUAL PROFISSIONAL</a:t>
            </a:r>
          </a:p>
        </p:txBody>
      </p:sp>
      <p:sp>
        <p:nvSpPr>
          <p:cNvPr id="10" name="5.7">
            <a:extLst xmlns:a="http://schemas.openxmlformats.org/drawingml/2006/main">
              <a:ext uri="{FF2B5EF4-FFF2-40B4-BE49-F238E27FC236}">
                <a16:creationId xmlns:a16="http://schemas.microsoft.com/office/drawing/2014/main" id="{76F94EB9-FB0B-42A8-B58B-1A7BC56BB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2195481"/>
            <a:ext cx="5162880" cy="3154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7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57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A PARTIR DE</a:t>
            </a:r>
          </a:p>
        </p:txBody>
      </p:sp>
      <p:sp>
        <p:nvSpPr>
          <p:cNvPr id="11" name="5.8">
            <a:extLst xmlns:a="http://schemas.openxmlformats.org/drawingml/2006/main">
              <a:ext uri="{FF2B5EF4-FFF2-40B4-BE49-F238E27FC236}">
                <a16:creationId xmlns:a16="http://schemas.microsoft.com/office/drawing/2014/main" id="{04F98D9B-E981-4006-8E93-B165165E6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2466659"/>
            <a:ext cx="5162880" cy="9679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54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54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54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$12.500</a:t>
            </a:r>
          </a:p>
        </p:txBody>
      </p:sp>
      <p:sp>
        <p:nvSpPr>
          <p:cNvPr id="12" name="5.9">
            <a:extLst xmlns:a="http://schemas.openxmlformats.org/drawingml/2006/main">
              <a:ext uri="{FF2B5EF4-FFF2-40B4-BE49-F238E27FC236}">
                <a16:creationId xmlns:a16="http://schemas.microsoft.com/office/drawing/2014/main" id="{3D61F99D-FA2E-4FF3-860C-0B230F0A0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3355898"/>
            <a:ext cx="5162880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MXN, pagamento único, IVA incluído</a:t>
            </a:r>
          </a:p>
        </p:txBody>
      </p:sp>
      <p:sp>
        <p:nvSpPr>
          <p:cNvPr id="13" name="5.10">
            <a:extLst xmlns:a="http://schemas.openxmlformats.org/drawingml/2006/main">
              <a:ext uri="{FF2B5EF4-FFF2-40B4-BE49-F238E27FC236}">
                <a16:creationId xmlns:a16="http://schemas.microsoft.com/office/drawing/2014/main" id="{62B0529B-7717-4516-967A-0516F2CF2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3991023"/>
            <a:ext cx="5162880" cy="7512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0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0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1" b="0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Exiba seu catálogo e receba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2171" b="0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1" b="0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pedidos com pagamento on-line.</a:t>
            </a:r>
          </a:p>
        </p:txBody>
      </p:sp>
      <p:sp>
        <p:nvSpPr>
          <p:cNvPr id="14" name="5.11">
            <a:extLst xmlns:a="http://schemas.openxmlformats.org/drawingml/2006/main">
              <a:ext uri="{FF2B5EF4-FFF2-40B4-BE49-F238E27FC236}">
                <a16:creationId xmlns:a16="http://schemas.microsoft.com/office/drawing/2014/main" id="{DBBB654A-760D-4786-A3C4-D1937F2A6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467625"/>
            <a:ext cx="10973283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Site e domínio a partir de $550 MXN/mês. Todos os preços incluem IVA.</a:t>
            </a:r>
          </a:p>
        </p:txBody>
      </p:sp>
      <p:sp>
        <p:nvSpPr>
          <p:cNvPr id="15" name="5.12">
            <a:extLst xmlns:a="http://schemas.openxmlformats.org/drawingml/2006/main">
              <a:ext uri="{FF2B5EF4-FFF2-40B4-BE49-F238E27FC236}">
                <a16:creationId xmlns:a16="http://schemas.microsoft.com/office/drawing/2014/main" id="{DB6C0E87-9328-457E-AF9D-6CA8226DA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6" name="5.13">
            <a:extLst xmlns:a="http://schemas.openxmlformats.org/drawingml/2006/main">
              <a:ext uri="{FF2B5EF4-FFF2-40B4-BE49-F238E27FC236}">
                <a16:creationId xmlns:a16="http://schemas.microsoft.com/office/drawing/2014/main" id="{1381C8AD-0F1D-4881-8BC7-08867ED99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979396988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52D83D-5288-455C-9669-5B2EC6FCE51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9e7f96ee3043c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6.0">
            <a:extLst xmlns:a="http://schemas.openxmlformats.org/drawingml/2006/main">
              <a:ext uri="{FF2B5EF4-FFF2-40B4-BE49-F238E27FC236}">
                <a16:creationId xmlns:a16="http://schemas.microsoft.com/office/drawing/2014/main" id="{75761091-9936-4C1B-AB5B-3519A8952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Site profissional</a:t>
            </a:r>
          </a:p>
        </p:txBody>
      </p:sp>
      <p:sp>
        <p:nvSpPr>
          <p:cNvPr id="4" name="6.1">
            <a:extLst xmlns:a="http://schemas.openxmlformats.org/drawingml/2006/main">
              <a:ext uri="{FF2B5EF4-FFF2-40B4-BE49-F238E27FC236}">
                <a16:creationId xmlns:a16="http://schemas.microsoft.com/office/drawing/2014/main" id="{ACDF56EF-6207-4AA0-87AB-55675B1AC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1518497"/>
            <a:ext cx="5867883" cy="704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900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900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900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A partir de $7.000 MXN</a:t>
            </a:r>
          </a:p>
        </p:txBody>
      </p:sp>
      <p:sp>
        <p:nvSpPr>
          <p:cNvPr id="5" name="6.2">
            <a:extLst xmlns:a="http://schemas.openxmlformats.org/drawingml/2006/main">
              <a:ext uri="{FF2B5EF4-FFF2-40B4-BE49-F238E27FC236}">
                <a16:creationId xmlns:a16="http://schemas.microsoft.com/office/drawing/2014/main" id="{184E5819-1662-4463-9FDB-C8D871534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318016"/>
            <a:ext cx="5867514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Pagamento único com IVA incluído</a:t>
            </a:r>
          </a:p>
        </p:txBody>
      </p:sp>
      <p:sp>
        <p:nvSpPr>
          <p:cNvPr id="6" name="6.3">
            <a:extLst xmlns:a="http://schemas.openxmlformats.org/drawingml/2006/main">
              <a:ext uri="{FF2B5EF4-FFF2-40B4-BE49-F238E27FC236}">
                <a16:creationId xmlns:a16="http://schemas.microsoft.com/office/drawing/2014/main" id="{E2DAA64B-E5C0-42FC-B7E7-A2283F6E8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974836"/>
            <a:ext cx="5867514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Até 5 páginas</a:t>
            </a:r>
          </a:p>
        </p:txBody>
      </p:sp>
      <p:sp>
        <p:nvSpPr>
          <p:cNvPr id="7" name="6.4">
            <a:extLst xmlns:a="http://schemas.openxmlformats.org/drawingml/2006/main">
              <a:ext uri="{FF2B5EF4-FFF2-40B4-BE49-F238E27FC236}">
                <a16:creationId xmlns:a16="http://schemas.microsoft.com/office/drawing/2014/main" id="{0B1EF98F-CC83-414C-9CBF-627EB6D17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328500"/>
            <a:ext cx="5867514" cy="3273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Início, sobre, serviços, galeria e contato.</a:t>
            </a:r>
          </a:p>
        </p:txBody>
      </p:sp>
      <p:sp>
        <p:nvSpPr>
          <p:cNvPr id="8" name="6.5">
            <a:extLst xmlns:a="http://schemas.openxmlformats.org/drawingml/2006/main">
              <a:ext uri="{FF2B5EF4-FFF2-40B4-BE49-F238E27FC236}">
                <a16:creationId xmlns:a16="http://schemas.microsoft.com/office/drawing/2014/main" id="{21AD43F0-858D-473A-B09F-A49989C6D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708160"/>
            <a:ext cx="5867514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Design para celular e computador</a:t>
            </a:r>
          </a:p>
        </p:txBody>
      </p:sp>
      <p:sp>
        <p:nvSpPr>
          <p:cNvPr id="9" name="6.6">
            <a:extLst xmlns:a="http://schemas.openxmlformats.org/drawingml/2006/main">
              <a:ext uri="{FF2B5EF4-FFF2-40B4-BE49-F238E27FC236}">
                <a16:creationId xmlns:a16="http://schemas.microsoft.com/office/drawing/2014/main" id="{D38558E3-6F89-4EB8-92A0-E0CA7A947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4061824"/>
            <a:ext cx="5867514" cy="3273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Um idioma: espanhol. Uma marca e um negócio.</a:t>
            </a:r>
          </a:p>
        </p:txBody>
      </p:sp>
      <p:sp>
        <p:nvSpPr>
          <p:cNvPr id="10" name="6.7">
            <a:extLst xmlns:a="http://schemas.openxmlformats.org/drawingml/2006/main">
              <a:ext uri="{FF2B5EF4-FFF2-40B4-BE49-F238E27FC236}">
                <a16:creationId xmlns:a16="http://schemas.microsoft.com/office/drawing/2014/main" id="{3F142AEB-86E5-4DF3-9B76-DC95B760F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4441839"/>
            <a:ext cx="5867514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Contato direto</a:t>
            </a:r>
          </a:p>
        </p:txBody>
      </p:sp>
      <p:sp>
        <p:nvSpPr>
          <p:cNvPr id="11" name="6.8">
            <a:extLst xmlns:a="http://schemas.openxmlformats.org/drawingml/2006/main">
              <a:ext uri="{FF2B5EF4-FFF2-40B4-BE49-F238E27FC236}">
                <a16:creationId xmlns:a16="http://schemas.microsoft.com/office/drawing/2014/main" id="{1E692963-2C1E-4B7F-B9DF-CBCEC512C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4795134"/>
            <a:ext cx="5867514" cy="3273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Formulário, links para redes sociais e WhatsApp.</a:t>
            </a:r>
          </a:p>
        </p:txBody>
      </p:sp>
      <p:sp>
        <p:nvSpPr>
          <p:cNvPr id="12" name="6.9">
            <a:extLst xmlns:a="http://schemas.openxmlformats.org/drawingml/2006/main">
              <a:ext uri="{FF2B5EF4-FFF2-40B4-BE49-F238E27FC236}">
                <a16:creationId xmlns:a16="http://schemas.microsoft.com/office/drawing/2014/main" id="{89563F05-571B-4EE2-B46E-C17F5659E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5175162"/>
            <a:ext cx="5867514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Publicação e revisão</a:t>
            </a:r>
          </a:p>
        </p:txBody>
      </p:sp>
      <p:sp>
        <p:nvSpPr>
          <p:cNvPr id="13" name="6.10">
            <a:extLst xmlns:a="http://schemas.openxmlformats.org/drawingml/2006/main">
              <a:ext uri="{FF2B5EF4-FFF2-40B4-BE49-F238E27FC236}">
                <a16:creationId xmlns:a16="http://schemas.microsoft.com/office/drawing/2014/main" id="{04CF9FB7-1A5F-4CFF-9358-50FD8B623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5528813"/>
            <a:ext cx="5867514" cy="3273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2 rodadas de ajustes e testes de navegação.</a:t>
            </a:r>
          </a:p>
        </p:txBody>
      </p:sp>
      <p:sp>
        <p:nvSpPr>
          <p:cNvPr id="14" name="6.11">
            <a:extLst xmlns:a="http://schemas.openxmlformats.org/drawingml/2006/main">
              <a:ext uri="{FF2B5EF4-FFF2-40B4-BE49-F238E27FC236}">
                <a16:creationId xmlns:a16="http://schemas.microsoft.com/office/drawing/2014/main" id="{C6509284-F409-4ABF-AA1F-B1A589C2F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5" name="6.12">
            <a:extLst xmlns:a="http://schemas.openxmlformats.org/drawingml/2006/main">
              <a:ext uri="{FF2B5EF4-FFF2-40B4-BE49-F238E27FC236}">
                <a16:creationId xmlns:a16="http://schemas.microsoft.com/office/drawing/2014/main" id="{2A4C07D1-9AD8-4DAC-8F23-4A82797DA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895300597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0195FE-6B9D-4AD2-BCF6-2431D638293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bf74e488724fd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7.0">
            <a:extLst xmlns:a="http://schemas.openxmlformats.org/drawingml/2006/main">
              <a:ext uri="{FF2B5EF4-FFF2-40B4-BE49-F238E27FC236}">
                <a16:creationId xmlns:a16="http://schemas.microsoft.com/office/drawing/2014/main" id="{32BB270F-80E4-4E2A-8EA3-342CB7EDD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SEO inicial e Perfil da Empresa no Google</a:t>
            </a:r>
          </a:p>
        </p:txBody>
      </p:sp>
      <p:sp>
        <p:nvSpPr>
          <p:cNvPr id="4" name="7.1">
            <a:extLst xmlns:a="http://schemas.openxmlformats.org/drawingml/2006/main">
              <a:ext uri="{FF2B5EF4-FFF2-40B4-BE49-F238E27FC236}">
                <a16:creationId xmlns:a16="http://schemas.microsoft.com/office/drawing/2014/main" id="{ED51952B-873B-4E12-8F36-10D1EC3F7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1744846"/>
            <a:ext cx="5296383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No código do site</a:t>
            </a:r>
          </a:p>
        </p:txBody>
      </p:sp>
      <p:sp>
        <p:nvSpPr>
          <p:cNvPr id="5" name="7.2">
            <a:extLst xmlns:a="http://schemas.openxmlformats.org/drawingml/2006/main">
              <a:ext uri="{FF2B5EF4-FFF2-40B4-BE49-F238E27FC236}">
                <a16:creationId xmlns:a16="http://schemas.microsoft.com/office/drawing/2014/main" id="{B111FD6E-1AD1-40FF-BA33-95BACF6B8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2184287"/>
            <a:ext cx="5296383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Títulos e descrições por página.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Cabeçalhos, links e textos alternativos.</a:t>
            </a:r>
          </a:p>
        </p:txBody>
      </p:sp>
      <p:sp>
        <p:nvSpPr>
          <p:cNvPr id="6" name="7.3">
            <a:extLst xmlns:a="http://schemas.openxmlformats.org/drawingml/2006/main">
              <a:ext uri="{FF2B5EF4-FFF2-40B4-BE49-F238E27FC236}">
                <a16:creationId xmlns:a16="http://schemas.microsoft.com/office/drawing/2014/main" id="{D6307FC6-E79C-4A24-BD69-CAA4F9527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440093"/>
            <a:ext cx="5296383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Buscas do seu mercado</a:t>
            </a:r>
          </a:p>
        </p:txBody>
      </p:sp>
      <p:sp>
        <p:nvSpPr>
          <p:cNvPr id="7" name="7.4">
            <a:extLst xmlns:a="http://schemas.openxmlformats.org/drawingml/2006/main">
              <a:ext uri="{FF2B5EF4-FFF2-40B4-BE49-F238E27FC236}">
                <a16:creationId xmlns:a16="http://schemas.microsoft.com/office/drawing/2014/main" id="{57EE162C-5842-4A19-B762-92271671E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879521"/>
            <a:ext cx="5296383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Até 5 temas de busca, com foco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no seu serviço e em uma cidade ou região.</a:t>
            </a:r>
          </a:p>
        </p:txBody>
      </p:sp>
      <p:sp>
        <p:nvSpPr>
          <p:cNvPr id="8" name="7.5">
            <a:extLst xmlns:a="http://schemas.openxmlformats.org/drawingml/2006/main">
              <a:ext uri="{FF2B5EF4-FFF2-40B4-BE49-F238E27FC236}">
                <a16:creationId xmlns:a16="http://schemas.microsoft.com/office/drawing/2014/main" id="{3B961DAB-578B-4131-A4C0-01B80E795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1744846"/>
            <a:ext cx="5162880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No perfil do Google</a:t>
            </a:r>
          </a:p>
        </p:txBody>
      </p:sp>
      <p:sp>
        <p:nvSpPr>
          <p:cNvPr id="9" name="7.6">
            <a:extLst xmlns:a="http://schemas.openxmlformats.org/drawingml/2006/main">
              <a:ext uri="{FF2B5EF4-FFF2-40B4-BE49-F238E27FC236}">
                <a16:creationId xmlns:a16="http://schemas.microsoft.com/office/drawing/2014/main" id="{48CC1B29-2402-4E94-85C7-C80F9302F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2184287"/>
            <a:ext cx="5162880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1 negócio ou local: categoria, descrição,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serviços, horários e até 10 fotos.</a:t>
            </a:r>
          </a:p>
        </p:txBody>
      </p:sp>
      <p:sp>
        <p:nvSpPr>
          <p:cNvPr id="10" name="7.7">
            <a:extLst xmlns:a="http://schemas.openxmlformats.org/drawingml/2006/main">
              <a:ext uri="{FF2B5EF4-FFF2-40B4-BE49-F238E27FC236}">
                <a16:creationId xmlns:a16="http://schemas.microsoft.com/office/drawing/2014/main" id="{FB4F6410-7C1E-4C0F-BE3E-DC7D46AB8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3440093"/>
            <a:ext cx="5162880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Configuração técnica</a:t>
            </a:r>
          </a:p>
        </p:txBody>
      </p:sp>
      <p:sp>
        <p:nvSpPr>
          <p:cNvPr id="11" name="7.8">
            <a:extLst xmlns:a="http://schemas.openxmlformats.org/drawingml/2006/main">
              <a:ext uri="{FF2B5EF4-FFF2-40B4-BE49-F238E27FC236}">
                <a16:creationId xmlns:a16="http://schemas.microsoft.com/office/drawing/2014/main" id="{0CC3B89C-0FC6-4A16-A6D0-18491B561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3879521"/>
            <a:ext cx="5162880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Mapa do site, Search Console e dados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estruturados, quando aplicáveis.</a:t>
            </a:r>
          </a:p>
        </p:txBody>
      </p:sp>
      <p:sp>
        <p:nvSpPr>
          <p:cNvPr id="12" name="7.9">
            <a:extLst xmlns:a="http://schemas.openxmlformats.org/drawingml/2006/main">
              <a:ext uri="{FF2B5EF4-FFF2-40B4-BE49-F238E27FC236}">
                <a16:creationId xmlns:a16="http://schemas.microsoft.com/office/drawing/2014/main" id="{6ECC951B-9514-44CC-BD6E-7ED2D0E4F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386256"/>
            <a:ext cx="10973283" cy="5829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O Google controla a verificação e o posicionamento. O perfil exige um negócio elegível com atendimento presencial.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650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Inclui orientação para verificação, sem garantia de aprovação.</a:t>
            </a:r>
          </a:p>
        </p:txBody>
      </p:sp>
      <p:sp>
        <p:nvSpPr>
          <p:cNvPr id="13" name="7.10">
            <a:extLst xmlns:a="http://schemas.openxmlformats.org/drawingml/2006/main">
              <a:ext uri="{FF2B5EF4-FFF2-40B4-BE49-F238E27FC236}">
                <a16:creationId xmlns:a16="http://schemas.microsoft.com/office/drawing/2014/main" id="{E82AADAE-65D1-4AA7-B15B-4AD9EA75D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4" name="7.11">
            <a:extLst xmlns:a="http://schemas.openxmlformats.org/drawingml/2006/main">
              <a:ext uri="{FF2B5EF4-FFF2-40B4-BE49-F238E27FC236}">
                <a16:creationId xmlns:a16="http://schemas.microsoft.com/office/drawing/2014/main" id="{75E3823D-2E79-4BC8-999B-452C36CCD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973079028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A2B89A-89AA-4249-91C4-87E742AD1D7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5a94081a5d4ac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8.0">
            <a:extLst xmlns:a="http://schemas.openxmlformats.org/drawingml/2006/main">
              <a:ext uri="{FF2B5EF4-FFF2-40B4-BE49-F238E27FC236}">
                <a16:creationId xmlns:a16="http://schemas.microsoft.com/office/drawing/2014/main" id="{31A666B9-53A1-4B5D-85E0-8E9F49C73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Identidade e arquivos para seu negócio</a:t>
            </a:r>
          </a:p>
        </p:txBody>
      </p:sp>
      <p:sp>
        <p:nvSpPr>
          <p:cNvPr id="4" name="8.1">
            <a:extLst xmlns:a="http://schemas.openxmlformats.org/drawingml/2006/main">
              <a:ext uri="{FF2B5EF4-FFF2-40B4-BE49-F238E27FC236}">
                <a16:creationId xmlns:a16="http://schemas.microsoft.com/office/drawing/2014/main" id="{86CBB2DA-523C-4B4D-ADAB-389EFB3BD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1725771"/>
            <a:ext cx="5867514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1 logotipo retocado</a:t>
            </a:r>
          </a:p>
        </p:txBody>
      </p:sp>
      <p:sp>
        <p:nvSpPr>
          <p:cNvPr id="5" name="8.2">
            <a:extLst xmlns:a="http://schemas.openxmlformats.org/drawingml/2006/main">
              <a:ext uri="{FF2B5EF4-FFF2-40B4-BE49-F238E27FC236}">
                <a16:creationId xmlns:a16="http://schemas.microsoft.com/office/drawing/2014/main" id="{DEA75A77-7CF0-4AB9-8086-811A66401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165464"/>
            <a:ext cx="5867514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Ajuste do logo atual e vetorização básica.</a:t>
            </a:r>
          </a:p>
        </p:txBody>
      </p:sp>
      <p:sp>
        <p:nvSpPr>
          <p:cNvPr id="6" name="8.3">
            <a:extLst xmlns:a="http://schemas.openxmlformats.org/drawingml/2006/main">
              <a:ext uri="{FF2B5EF4-FFF2-40B4-BE49-F238E27FC236}">
                <a16:creationId xmlns:a16="http://schemas.microsoft.com/office/drawing/2014/main" id="{9206C2B2-6843-4E21-A8D9-5BBE82692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773368"/>
            <a:ext cx="5867514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3 artes estáticas + 1 banner</a:t>
            </a:r>
          </a:p>
        </p:txBody>
      </p:sp>
      <p:sp>
        <p:nvSpPr>
          <p:cNvPr id="7" name="8.4">
            <a:extLst xmlns:a="http://schemas.openxmlformats.org/drawingml/2006/main">
              <a:ext uri="{FF2B5EF4-FFF2-40B4-BE49-F238E27FC236}">
                <a16:creationId xmlns:a16="http://schemas.microsoft.com/office/drawing/2014/main" id="{B227B2D6-1B54-4F80-8023-1E8C565E5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213062"/>
            <a:ext cx="5867514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O banner inclui 2 tamanhos para redes sociais.</a:t>
            </a:r>
          </a:p>
        </p:txBody>
      </p:sp>
      <p:sp>
        <p:nvSpPr>
          <p:cNvPr id="8" name="8.5">
            <a:extLst xmlns:a="http://schemas.openxmlformats.org/drawingml/2006/main">
              <a:ext uri="{FF2B5EF4-FFF2-40B4-BE49-F238E27FC236}">
                <a16:creationId xmlns:a16="http://schemas.microsoft.com/office/drawing/2014/main" id="{7CC3D385-7546-462F-BA9D-FE2371A63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821334"/>
            <a:ext cx="5867514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1 arte adaptada para impressão</a:t>
            </a:r>
          </a:p>
        </p:txBody>
      </p:sp>
      <p:sp>
        <p:nvSpPr>
          <p:cNvPr id="9" name="8.6">
            <a:extLst xmlns:a="http://schemas.openxmlformats.org/drawingml/2006/main">
              <a:ext uri="{FF2B5EF4-FFF2-40B4-BE49-F238E27FC236}">
                <a16:creationId xmlns:a16="http://schemas.microsoft.com/office/drawing/2014/main" id="{753D3418-AB9A-4A0C-9CB5-5D8E0DC2A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4261028"/>
            <a:ext cx="5867514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Flyer A5 de uma face, derivado das 3 artes.</a:t>
            </a:r>
          </a:p>
        </p:txBody>
      </p:sp>
      <p:sp>
        <p:nvSpPr>
          <p:cNvPr id="10" name="8.7">
            <a:extLst xmlns:a="http://schemas.openxmlformats.org/drawingml/2006/main">
              <a:ext uri="{FF2B5EF4-FFF2-40B4-BE49-F238E27FC236}">
                <a16:creationId xmlns:a16="http://schemas.microsoft.com/office/drawing/2014/main" id="{7652C435-AAF1-4094-8D7C-8D82685DE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4868932"/>
            <a:ext cx="5867514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Arquivos digitais e vetoriais</a:t>
            </a:r>
          </a:p>
        </p:txBody>
      </p:sp>
      <p:sp>
        <p:nvSpPr>
          <p:cNvPr id="11" name="8.8">
            <a:extLst xmlns:a="http://schemas.openxmlformats.org/drawingml/2006/main">
              <a:ext uri="{FF2B5EF4-FFF2-40B4-BE49-F238E27FC236}">
                <a16:creationId xmlns:a16="http://schemas.microsoft.com/office/drawing/2014/main" id="{700915AB-B66D-49CD-B337-DEB48D997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5308625"/>
            <a:ext cx="5867514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PNG/JPG, SVG e PDF. 2 rodadas de ajustes.</a:t>
            </a:r>
          </a:p>
        </p:txBody>
      </p:sp>
      <p:sp>
        <p:nvSpPr>
          <p:cNvPr id="12" name="8.9">
            <a:extLst xmlns:a="http://schemas.openxmlformats.org/drawingml/2006/main">
              <a:ext uri="{FF2B5EF4-FFF2-40B4-BE49-F238E27FC236}">
                <a16:creationId xmlns:a16="http://schemas.microsoft.com/office/drawing/2014/main" id="{DDC0DE78-33B7-4A63-9778-5070C3A23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958540"/>
            <a:ext cx="10973283" cy="302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50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0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Fotos não são vetores. Preparação final conforme as especificações da gráfica.</a:t>
            </a:r>
          </a:p>
        </p:txBody>
      </p:sp>
      <p:sp>
        <p:nvSpPr>
          <p:cNvPr id="13" name="8.10">
            <a:extLst xmlns:a="http://schemas.openxmlformats.org/drawingml/2006/main">
              <a:ext uri="{FF2B5EF4-FFF2-40B4-BE49-F238E27FC236}">
                <a16:creationId xmlns:a16="http://schemas.microsoft.com/office/drawing/2014/main" id="{5CB08C9A-08EE-4644-AFF3-5B3633D6D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4" name="8.11">
            <a:extLst xmlns:a="http://schemas.openxmlformats.org/drawingml/2006/main">
              <a:ext uri="{FF2B5EF4-FFF2-40B4-BE49-F238E27FC236}">
                <a16:creationId xmlns:a16="http://schemas.microsoft.com/office/drawing/2014/main" id="{757FCEAE-387B-4AE6-9DB0-2CAF2071B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290474630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0F1EA9-3078-4E79-A374-8E0A7D28FCB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1a9bc86056463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9.0">
            <a:extLst xmlns:a="http://schemas.openxmlformats.org/drawingml/2006/main">
              <a:ext uri="{FF2B5EF4-FFF2-40B4-BE49-F238E27FC236}">
                <a16:creationId xmlns:a16="http://schemas.microsoft.com/office/drawing/2014/main" id="{6299B0A2-03E9-4F60-AE37-2BBD1170D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Loja virtual profissional</a:t>
            </a:r>
          </a:p>
        </p:txBody>
      </p:sp>
      <p:sp>
        <p:nvSpPr>
          <p:cNvPr id="4" name="9.1">
            <a:extLst xmlns:a="http://schemas.openxmlformats.org/drawingml/2006/main">
              <a:ext uri="{FF2B5EF4-FFF2-40B4-BE49-F238E27FC236}">
                <a16:creationId xmlns:a16="http://schemas.microsoft.com/office/drawing/2014/main" id="{F372B5DD-C1DB-4D91-9B34-931ED4CCB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1474712"/>
            <a:ext cx="10972914" cy="8054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50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450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50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A partir de $12.500 MXN</a:t>
            </a:r>
          </a:p>
        </p:txBody>
      </p:sp>
      <p:sp>
        <p:nvSpPr>
          <p:cNvPr id="5" name="9.2">
            <a:extLst xmlns:a="http://schemas.openxmlformats.org/drawingml/2006/main">
              <a:ext uri="{FF2B5EF4-FFF2-40B4-BE49-F238E27FC236}">
                <a16:creationId xmlns:a16="http://schemas.microsoft.com/office/drawing/2014/main" id="{9957D114-40C2-4F62-80A5-A0BBD5189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2336825"/>
            <a:ext cx="10973283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Pagamento único com IVA incluído. Inclui o pacote de identidade e SEO inicial.</a:t>
            </a:r>
          </a:p>
        </p:txBody>
      </p:sp>
      <p:sp>
        <p:nvSpPr>
          <p:cNvPr id="6" name="9.3">
            <a:extLst xmlns:a="http://schemas.openxmlformats.org/drawingml/2006/main">
              <a:ext uri="{FF2B5EF4-FFF2-40B4-BE49-F238E27FC236}">
                <a16:creationId xmlns:a16="http://schemas.microsoft.com/office/drawing/2014/main" id="{0D62CC0C-81D9-4787-A700-523151E00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478" y="3051163"/>
            <a:ext cx="5752922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Catálogo inicial</a:t>
            </a:r>
          </a:p>
        </p:txBody>
      </p:sp>
      <p:sp>
        <p:nvSpPr>
          <p:cNvPr id="7" name="9.4">
            <a:extLst xmlns:a="http://schemas.openxmlformats.org/drawingml/2006/main">
              <a:ext uri="{FF2B5EF4-FFF2-40B4-BE49-F238E27FC236}">
                <a16:creationId xmlns:a16="http://schemas.microsoft.com/office/drawing/2014/main" id="{DA364DB4-0C8F-4914-BDAE-864E512A3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478" y="3394049"/>
            <a:ext cx="5752922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Até 20 produtos e 5 categorias.</a:t>
            </a:r>
          </a:p>
        </p:txBody>
      </p:sp>
      <p:sp>
        <p:nvSpPr>
          <p:cNvPr id="8" name="9.5">
            <a:extLst xmlns:a="http://schemas.openxmlformats.org/drawingml/2006/main">
              <a:ext uri="{FF2B5EF4-FFF2-40B4-BE49-F238E27FC236}">
                <a16:creationId xmlns:a16="http://schemas.microsoft.com/office/drawing/2014/main" id="{57EB5FE1-3172-41FE-8504-8B9669581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478" y="3765399"/>
            <a:ext cx="5752922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Variações de produto</a:t>
            </a:r>
          </a:p>
        </p:txBody>
      </p:sp>
      <p:sp>
        <p:nvSpPr>
          <p:cNvPr id="9" name="9.6">
            <a:extLst xmlns:a="http://schemas.openxmlformats.org/drawingml/2006/main">
              <a:ext uri="{FF2B5EF4-FFF2-40B4-BE49-F238E27FC236}">
                <a16:creationId xmlns:a16="http://schemas.microsoft.com/office/drawing/2014/main" id="{531D32B9-461B-4859-B47B-1428A7492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478" y="4108297"/>
            <a:ext cx="5752922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Até 40 variações no total.</a:t>
            </a:r>
          </a:p>
        </p:txBody>
      </p:sp>
      <p:sp>
        <p:nvSpPr>
          <p:cNvPr id="10" name="9.7">
            <a:extLst xmlns:a="http://schemas.openxmlformats.org/drawingml/2006/main">
              <a:ext uri="{FF2B5EF4-FFF2-40B4-BE49-F238E27FC236}">
                <a16:creationId xmlns:a16="http://schemas.microsoft.com/office/drawing/2014/main" id="{8E4861F9-4D50-4C32-8384-DE452B5CC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478" y="4479647"/>
            <a:ext cx="5752922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Carrinho e pagamento</a:t>
            </a:r>
          </a:p>
        </p:txBody>
      </p:sp>
      <p:sp>
        <p:nvSpPr>
          <p:cNvPr id="11" name="9.8">
            <a:extLst xmlns:a="http://schemas.openxmlformats.org/drawingml/2006/main">
              <a:ext uri="{FF2B5EF4-FFF2-40B4-BE49-F238E27FC236}">
                <a16:creationId xmlns:a16="http://schemas.microsoft.com/office/drawing/2014/main" id="{258937BA-B3FF-4E89-B337-F9D75209B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478" y="4822887"/>
            <a:ext cx="5752922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1 gateway de pagamento e teste de compra.</a:t>
            </a:r>
          </a:p>
        </p:txBody>
      </p:sp>
      <p:sp>
        <p:nvSpPr>
          <p:cNvPr id="12" name="9.9">
            <a:extLst xmlns:a="http://schemas.openxmlformats.org/drawingml/2006/main">
              <a:ext uri="{FF2B5EF4-FFF2-40B4-BE49-F238E27FC236}">
                <a16:creationId xmlns:a16="http://schemas.microsoft.com/office/drawing/2014/main" id="{89E3206C-FFC8-4E29-9ED4-96D11A4EC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478" y="5194238"/>
            <a:ext cx="5752922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Entrega e administração</a:t>
            </a:r>
          </a:p>
        </p:txBody>
      </p:sp>
      <p:sp>
        <p:nvSpPr>
          <p:cNvPr id="13" name="9.10">
            <a:extLst xmlns:a="http://schemas.openxmlformats.org/drawingml/2006/main">
              <a:ext uri="{FF2B5EF4-FFF2-40B4-BE49-F238E27FC236}">
                <a16:creationId xmlns:a16="http://schemas.microsoft.com/office/drawing/2014/main" id="{66C32B40-B92B-4147-9D92-07A152E0A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478" y="5537135"/>
            <a:ext cx="5752922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1 configuração de frete e treinamento de 60 min.</a:t>
            </a:r>
          </a:p>
        </p:txBody>
      </p:sp>
      <p:sp>
        <p:nvSpPr>
          <p:cNvPr id="14" name="9.11">
            <a:extLst xmlns:a="http://schemas.openxmlformats.org/drawingml/2006/main">
              <a:ext uri="{FF2B5EF4-FFF2-40B4-BE49-F238E27FC236}">
                <a16:creationId xmlns:a16="http://schemas.microsoft.com/office/drawing/2014/main" id="{DAF21954-0939-4737-B535-CA64E9974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5" name="9.12">
            <a:extLst xmlns:a="http://schemas.openxmlformats.org/drawingml/2006/main">
              <a:ext uri="{FF2B5EF4-FFF2-40B4-BE49-F238E27FC236}">
                <a16:creationId xmlns:a16="http://schemas.microsoft.com/office/drawing/2014/main" id="{B95CC9D5-6529-4E6E-976F-C9D8E0390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662636962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32CA59-A87C-492C-92E0-51629D1FE31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65b3b7713e44d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8D1CDB-9F61-4190-817F-D77A024A51A4}"/>
              </a:ext>
            </a:extLst>
          </p:cNvPr>
          <p:cNvGraphicFramePr/>
          <p:nvPr/>
        </p:nvGraphicFramePr>
        <p:xfrm>
          <a:off xmlns:a="http://schemas.openxmlformats.org/drawingml/2006/main" x="609600" y="1638300"/>
          <a:ext xmlns:a="http://schemas.openxmlformats.org/drawingml/2006/main" cx="10972800" cy="419100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4953000"/>
                <a:gridCol w="2819400"/>
                <a:gridCol w="3200400"/>
              </a:tblGrid>
              <a:tr h="46566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FAF9F6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Entrega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10111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FAF9F6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Site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10111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FAF9F6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Loja virtual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101112"/>
                    </a:solidFill>
                  </a:tcPr>
                </a:tc>
              </a:tr>
              <a:tr h="46566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Criação, pagamento único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 partir de $7.000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 partir de $12.500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</a:tr>
              <a:tr h="46566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Páginas informativas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Até 5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Até 5 + catálogo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</a:tr>
              <a:tr h="46566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Produtos / variações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Não incluídos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Até 20 / até 40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</a:tr>
              <a:tr h="46566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Carrinho e pagamento on-line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Não incluídos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 gateway padrão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</a:tr>
              <a:tr h="46566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SEO inicial e perfil do Google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Incluídos*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Incluídos*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</a:tr>
              <a:tr h="46566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Retoque + 3 artes + banner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Incluídos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Incluídos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</a:tr>
              <a:tr h="46566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Revisões de criação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2 rodadas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2 rodadas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</a:tr>
              <a:tr h="46566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Site e domínio, por mês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 partir de $550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 partir de $550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</a:tr>
            </a:tbl>
          </a:graphicData>
        </a:graphic>
      </p:graphicFrame>
      <p:sp>
        <p:nvSpPr>
          <p:cNvPr id="4" name="10.0">
            <a:extLst xmlns:a="http://schemas.openxmlformats.org/drawingml/2006/main">
              <a:ext uri="{FF2B5EF4-FFF2-40B4-BE49-F238E27FC236}">
                <a16:creationId xmlns:a16="http://schemas.microsoft.com/office/drawing/2014/main" id="{909D8C8C-E12C-4F9D-97F5-9CC6F810D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Comparação do escopo incluído</a:t>
            </a:r>
          </a:p>
        </p:txBody>
      </p:sp>
      <p:sp>
        <p:nvSpPr>
          <p:cNvPr id="5" name="10.28">
            <a:extLst xmlns:a="http://schemas.openxmlformats.org/drawingml/2006/main">
              <a:ext uri="{FF2B5EF4-FFF2-40B4-BE49-F238E27FC236}">
                <a16:creationId xmlns:a16="http://schemas.microsoft.com/office/drawing/2014/main" id="{50DDC2B2-ED56-4090-9174-5A68B1E9D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996955"/>
            <a:ext cx="10973283" cy="29030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4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4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Preços iniciais em MXN com IVA. *Perfil do Google sujeito à elegibilidade e verificação. Aplicam-se limites.</a:t>
            </a:r>
          </a:p>
        </p:txBody>
      </p:sp>
      <p:sp>
        <p:nvSpPr>
          <p:cNvPr id="6" name="10.29">
            <a:extLst xmlns:a="http://schemas.openxmlformats.org/drawingml/2006/main">
              <a:ext uri="{FF2B5EF4-FFF2-40B4-BE49-F238E27FC236}">
                <a16:creationId xmlns:a16="http://schemas.microsoft.com/office/drawing/2014/main" id="{207D927C-51B9-4C77-BC79-926EA9FB9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7" name="10.30">
            <a:extLst xmlns:a="http://schemas.openxmlformats.org/drawingml/2006/main">
              <a:ext uri="{FF2B5EF4-FFF2-40B4-BE49-F238E27FC236}">
                <a16:creationId xmlns:a16="http://schemas.microsoft.com/office/drawing/2014/main" id="{81C8FAA7-01F5-4045-9AA1-FB18B06DC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001240223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758D0B-1B80-4386-85A5-84139834674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b4b388070244d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11.0">
            <a:extLst xmlns:a="http://schemas.openxmlformats.org/drawingml/2006/main">
              <a:ext uri="{FF2B5EF4-FFF2-40B4-BE49-F238E27FC236}">
                <a16:creationId xmlns:a16="http://schemas.microsoft.com/office/drawing/2014/main" id="{9A50164D-FA8A-4EB5-B9F0-206C21A68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Serviço mensal de site e domínio</a:t>
            </a:r>
          </a:p>
        </p:txBody>
      </p:sp>
      <p:sp>
        <p:nvSpPr>
          <p:cNvPr id="4" name="11.1">
            <a:extLst xmlns:a="http://schemas.openxmlformats.org/drawingml/2006/main">
              <a:ext uri="{FF2B5EF4-FFF2-40B4-BE49-F238E27FC236}">
                <a16:creationId xmlns:a16="http://schemas.microsoft.com/office/drawing/2014/main" id="{9BF30369-6185-4B26-9AF4-8AFA5106D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1689455"/>
            <a:ext cx="5004283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A PARTIR DE</a:t>
            </a:r>
          </a:p>
        </p:txBody>
      </p:sp>
      <p:sp>
        <p:nvSpPr>
          <p:cNvPr id="5" name="11.2">
            <a:extLst xmlns:a="http://schemas.openxmlformats.org/drawingml/2006/main">
              <a:ext uri="{FF2B5EF4-FFF2-40B4-BE49-F238E27FC236}">
                <a16:creationId xmlns:a16="http://schemas.microsoft.com/office/drawing/2014/main" id="{8B2DAD2D-6A13-4822-BB83-CEF0EFDAF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2002874"/>
            <a:ext cx="5004283" cy="145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839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839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839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$550</a:t>
            </a:r>
          </a:p>
        </p:txBody>
      </p:sp>
      <p:sp>
        <p:nvSpPr>
          <p:cNvPr id="6" name="11.3">
            <a:extLst xmlns:a="http://schemas.openxmlformats.org/drawingml/2006/main">
              <a:ext uri="{FF2B5EF4-FFF2-40B4-BE49-F238E27FC236}">
                <a16:creationId xmlns:a16="http://schemas.microsoft.com/office/drawing/2014/main" id="{ACE5B1C7-18E2-469A-BF74-B8BAC1C58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538170"/>
            <a:ext cx="5003914" cy="5036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70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70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70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MXN / mês</a:t>
            </a:r>
          </a:p>
        </p:txBody>
      </p:sp>
      <p:sp>
        <p:nvSpPr>
          <p:cNvPr id="7" name="11.4">
            <a:extLst xmlns:a="http://schemas.openxmlformats.org/drawingml/2006/main">
              <a:ext uri="{FF2B5EF4-FFF2-40B4-BE49-F238E27FC236}">
                <a16:creationId xmlns:a16="http://schemas.microsoft.com/office/drawing/2014/main" id="{7AEDFDE8-E89D-4E7B-871A-021029AE2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4268806"/>
            <a:ext cx="5003914" cy="7027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IVA incluído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2021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A partir da publicação do site</a:t>
            </a:r>
          </a:p>
        </p:txBody>
      </p:sp>
      <p:sp>
        <p:nvSpPr>
          <p:cNvPr id="8" name="11.5">
            <a:extLst xmlns:a="http://schemas.openxmlformats.org/drawingml/2006/main">
              <a:ext uri="{FF2B5EF4-FFF2-40B4-BE49-F238E27FC236}">
                <a16:creationId xmlns:a16="http://schemas.microsoft.com/office/drawing/2014/main" id="{59E5DD94-84BE-4D3E-B97E-61677A4A8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1792279"/>
            <a:ext cx="5638800" cy="3777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9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1 site e 1 domínio</a:t>
            </a:r>
          </a:p>
        </p:txBody>
      </p:sp>
      <p:sp>
        <p:nvSpPr>
          <p:cNvPr id="9" name="11.6">
            <a:extLst xmlns:a="http://schemas.openxmlformats.org/drawingml/2006/main">
              <a:ext uri="{FF2B5EF4-FFF2-40B4-BE49-F238E27FC236}">
                <a16:creationId xmlns:a16="http://schemas.microsoft.com/office/drawing/2014/main" id="{E6850712-6523-42BD-9C05-5D925FCBA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194178"/>
            <a:ext cx="5638800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Hospedagem, SSL e domínio .com padrão.</a:t>
            </a:r>
          </a:p>
        </p:txBody>
      </p:sp>
      <p:sp>
        <p:nvSpPr>
          <p:cNvPr id="10" name="11.7">
            <a:extLst xmlns:a="http://schemas.openxmlformats.org/drawingml/2006/main">
              <a:ext uri="{FF2B5EF4-FFF2-40B4-BE49-F238E27FC236}">
                <a16:creationId xmlns:a16="http://schemas.microsoft.com/office/drawing/2014/main" id="{ADCD6287-4A7D-4A8B-B577-DE0E221A3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792354"/>
            <a:ext cx="5638800" cy="3777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9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Continuidade técnica</a:t>
            </a:r>
          </a:p>
        </p:txBody>
      </p:sp>
      <p:sp>
        <p:nvSpPr>
          <p:cNvPr id="11" name="11.8">
            <a:extLst xmlns:a="http://schemas.openxmlformats.org/drawingml/2006/main">
              <a:ext uri="{FF2B5EF4-FFF2-40B4-BE49-F238E27FC236}">
                <a16:creationId xmlns:a16="http://schemas.microsoft.com/office/drawing/2014/main" id="{C396978B-9FA8-469C-B868-4E4E5A1E2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3194252"/>
            <a:ext cx="5638800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Renovação do domínio enquanto o plano estiver ativo.</a:t>
            </a:r>
          </a:p>
        </p:txBody>
      </p:sp>
      <p:sp>
        <p:nvSpPr>
          <p:cNvPr id="12" name="11.9">
            <a:extLst xmlns:a="http://schemas.openxmlformats.org/drawingml/2006/main">
              <a:ext uri="{FF2B5EF4-FFF2-40B4-BE49-F238E27FC236}">
                <a16:creationId xmlns:a16="http://schemas.microsoft.com/office/drawing/2014/main" id="{3F81CFE8-B9B6-4B39-BE1B-1CC8303C1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3792440"/>
            <a:ext cx="5638800" cy="3777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9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Backup e manutenção</a:t>
            </a:r>
          </a:p>
        </p:txBody>
      </p:sp>
      <p:sp>
        <p:nvSpPr>
          <p:cNvPr id="13" name="11.10">
            <a:extLst xmlns:a="http://schemas.openxmlformats.org/drawingml/2006/main">
              <a:ext uri="{FF2B5EF4-FFF2-40B4-BE49-F238E27FC236}">
                <a16:creationId xmlns:a16="http://schemas.microsoft.com/office/drawing/2014/main" id="{B68D6E92-95EF-41E4-B977-F29D1C539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4194695"/>
            <a:ext cx="5638800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Backup semanal com retenção de 30 dias.</a:t>
            </a:r>
          </a:p>
        </p:txBody>
      </p:sp>
      <p:sp>
        <p:nvSpPr>
          <p:cNvPr id="14" name="11.11">
            <a:extLst xmlns:a="http://schemas.openxmlformats.org/drawingml/2006/main">
              <a:ext uri="{FF2B5EF4-FFF2-40B4-BE49-F238E27FC236}">
                <a16:creationId xmlns:a16="http://schemas.microsoft.com/office/drawing/2014/main" id="{DD06174B-7187-431F-A36D-084F15693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4792515"/>
            <a:ext cx="5638800" cy="3777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9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Pequenas alterações</a:t>
            </a:r>
          </a:p>
        </p:txBody>
      </p:sp>
      <p:sp>
        <p:nvSpPr>
          <p:cNvPr id="15" name="11.12">
            <a:extLst xmlns:a="http://schemas.openxmlformats.org/drawingml/2006/main">
              <a:ext uri="{FF2B5EF4-FFF2-40B4-BE49-F238E27FC236}">
                <a16:creationId xmlns:a16="http://schemas.microsoft.com/office/drawing/2014/main" id="{E9C1A890-D366-40D9-9248-998CD65D1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5194769"/>
            <a:ext cx="5638800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Até 30 minutos por mês, não cumulativos.</a:t>
            </a:r>
          </a:p>
        </p:txBody>
      </p:sp>
      <p:sp>
        <p:nvSpPr>
          <p:cNvPr id="16" name="11.13">
            <a:extLst xmlns:a="http://schemas.openxmlformats.org/drawingml/2006/main">
              <a:ext uri="{FF2B5EF4-FFF2-40B4-BE49-F238E27FC236}">
                <a16:creationId xmlns:a16="http://schemas.microsoft.com/office/drawing/2014/main" id="{ED5446F7-022F-47F3-85A7-8191C31F5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7" name="11.14">
            <a:extLst xmlns:a="http://schemas.openxmlformats.org/drawingml/2006/main">
              <a:ext uri="{FF2B5EF4-FFF2-40B4-BE49-F238E27FC236}">
                <a16:creationId xmlns:a16="http://schemas.microsoft.com/office/drawing/2014/main" id="{BCC6A7AA-2BCA-4302-854A-8D8571A80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563660666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D88C94-BA7A-4A54-8992-3DC56BB0FED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77c85ce52943e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4A9291-8235-4E4F-8EB9-2C2508033114}"/>
              </a:ext>
            </a:extLst>
          </p:cNvPr>
          <p:cNvGraphicFramePr/>
          <p:nvPr/>
        </p:nvGraphicFramePr>
        <p:xfrm>
          <a:off xmlns:a="http://schemas.openxmlformats.org/drawingml/2006/main" x="609600" y="1876425"/>
          <a:ext xmlns:a="http://schemas.openxmlformats.org/drawingml/2006/main" cx="10972800" cy="2847975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5257800"/>
                <a:gridCol w="2857500"/>
                <a:gridCol w="2857500"/>
              </a:tblGrid>
              <a:tr h="711994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FAF9F6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Item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10111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FAF9F6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Site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10111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FAF9F6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Loja virtual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101112"/>
                    </a:solidFill>
                  </a:tcPr>
                </a:tc>
              </a:tr>
              <a:tr h="711994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Criação a partir de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$7.000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$12.500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</a:tr>
              <a:tr h="711994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12 meses a partir de $550/mês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$6.600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$6.600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</a:tr>
              <a:tr h="711994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Primeiro ano a partir de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$13.600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$19.100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</a:tr>
            </a:tbl>
          </a:graphicData>
        </a:graphic>
      </p:graphicFrame>
      <p:sp>
        <p:nvSpPr>
          <p:cNvPr id="4" name="12.0">
            <a:extLst xmlns:a="http://schemas.openxmlformats.org/drawingml/2006/main">
              <a:ext uri="{FF2B5EF4-FFF2-40B4-BE49-F238E27FC236}">
                <a16:creationId xmlns:a16="http://schemas.microsoft.com/office/drawing/2014/main" id="{C21C4699-CDFD-4AE5-8C88-CA9999668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Exemplo de investimento com preços iniciais</a:t>
            </a:r>
          </a:p>
        </p:txBody>
      </p:sp>
      <p:sp>
        <p:nvSpPr>
          <p:cNvPr id="5" name="12.13">
            <a:extLst xmlns:a="http://schemas.openxmlformats.org/drawingml/2006/main">
              <a:ext uri="{FF2B5EF4-FFF2-40B4-BE49-F238E27FC236}">
                <a16:creationId xmlns:a16="http://schemas.microsoft.com/office/drawing/2014/main" id="{23C42A5B-3E29-45B2-9CE0-FD069E476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076772"/>
            <a:ext cx="10973283" cy="4147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Todos os valores estão em MXN e incluem IVA.</a:t>
            </a:r>
          </a:p>
        </p:txBody>
      </p:sp>
      <p:sp>
        <p:nvSpPr>
          <p:cNvPr id="6" name="12.14">
            <a:extLst xmlns:a="http://schemas.openxmlformats.org/drawingml/2006/main">
              <a:ext uri="{FF2B5EF4-FFF2-40B4-BE49-F238E27FC236}">
                <a16:creationId xmlns:a16="http://schemas.microsoft.com/office/drawing/2014/main" id="{FCE5039E-691C-43A8-9684-2ACEC1628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641898"/>
            <a:ext cx="10973283" cy="6085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Exemplo com 12 meses de serviço, sem adicionais, campanhas ou custos externos.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O orçamento final depende do escopo, da plataforma e dos serviços contratados.</a:t>
            </a:r>
          </a:p>
        </p:txBody>
      </p:sp>
      <p:sp>
        <p:nvSpPr>
          <p:cNvPr id="7" name="12.15">
            <a:extLst xmlns:a="http://schemas.openxmlformats.org/drawingml/2006/main">
              <a:ext uri="{FF2B5EF4-FFF2-40B4-BE49-F238E27FC236}">
                <a16:creationId xmlns:a16="http://schemas.microsoft.com/office/drawing/2014/main" id="{5EF08AF6-70D2-4C74-9EE4-76A151FF1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8" name="12.16">
            <a:extLst xmlns:a="http://schemas.openxmlformats.org/drawingml/2006/main">
              <a:ext uri="{FF2B5EF4-FFF2-40B4-BE49-F238E27FC236}">
                <a16:creationId xmlns:a16="http://schemas.microsoft.com/office/drawing/2014/main" id="{3C01682A-A148-4E73-AC91-41B73C25D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582172272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2BA97E-4774-46ED-B64E-DAEC67D12A9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0469a64127441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13.0">
            <a:extLst xmlns:a="http://schemas.openxmlformats.org/drawingml/2006/main">
              <a:ext uri="{FF2B5EF4-FFF2-40B4-BE49-F238E27FC236}">
                <a16:creationId xmlns:a16="http://schemas.microsoft.com/office/drawing/2014/main" id="{E4E5FA5E-2878-475E-9E82-F84192ADF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Campanhas para negócios de todos os portes</a:t>
            </a:r>
          </a:p>
        </p:txBody>
      </p:sp>
      <p:sp>
        <p:nvSpPr>
          <p:cNvPr id="4" name="13.1">
            <a:extLst xmlns:a="http://schemas.openxmlformats.org/drawingml/2006/main">
              <a:ext uri="{FF2B5EF4-FFF2-40B4-BE49-F238E27FC236}">
                <a16:creationId xmlns:a16="http://schemas.microsoft.com/office/drawing/2014/main" id="{50491431-F287-46CD-B2B6-CB9306232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1774597"/>
            <a:ext cx="10973283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1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1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A PARTIR DE</a:t>
            </a:r>
          </a:p>
        </p:txBody>
      </p:sp>
      <p:sp>
        <p:nvSpPr>
          <p:cNvPr id="5" name="13.2">
            <a:extLst xmlns:a="http://schemas.openxmlformats.org/drawingml/2006/main">
              <a:ext uri="{FF2B5EF4-FFF2-40B4-BE49-F238E27FC236}">
                <a16:creationId xmlns:a16="http://schemas.microsoft.com/office/drawing/2014/main" id="{A435972B-7F47-4EDF-900D-D3AA9FF1F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219646"/>
            <a:ext cx="10972914" cy="11204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638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638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638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$10.000</a:t>
            </a:r>
          </a:p>
        </p:txBody>
      </p:sp>
      <p:sp>
        <p:nvSpPr>
          <p:cNvPr id="6" name="13.3">
            <a:extLst xmlns:a="http://schemas.openxmlformats.org/drawingml/2006/main">
              <a:ext uri="{FF2B5EF4-FFF2-40B4-BE49-F238E27FC236}">
                <a16:creationId xmlns:a16="http://schemas.microsoft.com/office/drawing/2014/main" id="{66124A2B-A467-41FB-B1A5-C87EABA1C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1774597"/>
            <a:ext cx="5162880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1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1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ATÉ</a:t>
            </a:r>
          </a:p>
        </p:txBody>
      </p:sp>
      <p:sp>
        <p:nvSpPr>
          <p:cNvPr id="7" name="13.4">
            <a:extLst xmlns:a="http://schemas.openxmlformats.org/drawingml/2006/main">
              <a:ext uri="{FF2B5EF4-FFF2-40B4-BE49-F238E27FC236}">
                <a16:creationId xmlns:a16="http://schemas.microsoft.com/office/drawing/2014/main" id="{604226F0-0713-4D8A-8FC3-FE3D1A44A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2286101"/>
            <a:ext cx="5162880" cy="9441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53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53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5329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$25.000.000</a:t>
            </a:r>
          </a:p>
        </p:txBody>
      </p:sp>
      <p:sp>
        <p:nvSpPr>
          <p:cNvPr id="8" name="13.5">
            <a:extLst xmlns:a="http://schemas.openxmlformats.org/drawingml/2006/main">
              <a:ext uri="{FF2B5EF4-FFF2-40B4-BE49-F238E27FC236}">
                <a16:creationId xmlns:a16="http://schemas.microsoft.com/office/drawing/2014/main" id="{C5AE158E-7540-438E-BD1A-6812D4F03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546465"/>
            <a:ext cx="10973283" cy="5169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78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78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781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MXN por mês, com IVA incluído</a:t>
            </a:r>
          </a:p>
        </p:txBody>
      </p:sp>
      <p:sp>
        <p:nvSpPr>
          <p:cNvPr id="9" name="13.6">
            <a:extLst xmlns:a="http://schemas.openxmlformats.org/drawingml/2006/main">
              <a:ext uri="{FF2B5EF4-FFF2-40B4-BE49-F238E27FC236}">
                <a16:creationId xmlns:a16="http://schemas.microsoft.com/office/drawing/2014/main" id="{80ABB8A0-DA98-416E-B308-3817EBE39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420144"/>
            <a:ext cx="10973283" cy="7512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Programas para pequenos negócios, empresas em expansão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21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e operações internacionais, conforme os objetivos e o escopo.</a:t>
            </a:r>
          </a:p>
        </p:txBody>
      </p:sp>
      <p:sp>
        <p:nvSpPr>
          <p:cNvPr id="10" name="13.7">
            <a:extLst xmlns:a="http://schemas.openxmlformats.org/drawingml/2006/main">
              <a:ext uri="{FF2B5EF4-FFF2-40B4-BE49-F238E27FC236}">
                <a16:creationId xmlns:a16="http://schemas.microsoft.com/office/drawing/2014/main" id="{35079E7D-C1B9-4FD0-B7BA-8BA68FE19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585014"/>
            <a:ext cx="10973283" cy="6085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O orçamento detalha publicidade, gestão, produção e tecnologia.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O valor e os serviços incluídos são confirmados antes do início.</a:t>
            </a:r>
          </a:p>
        </p:txBody>
      </p:sp>
      <p:sp>
        <p:nvSpPr>
          <p:cNvPr id="11" name="13.8">
            <a:extLst xmlns:a="http://schemas.openxmlformats.org/drawingml/2006/main">
              <a:ext uri="{FF2B5EF4-FFF2-40B4-BE49-F238E27FC236}">
                <a16:creationId xmlns:a16="http://schemas.microsoft.com/office/drawing/2014/main" id="{A67529CD-9956-407E-B155-2A8953629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2" name="13.9">
            <a:extLst xmlns:a="http://schemas.openxmlformats.org/drawingml/2006/main">
              <a:ext uri="{FF2B5EF4-FFF2-40B4-BE49-F238E27FC236}">
                <a16:creationId xmlns:a16="http://schemas.microsoft.com/office/drawing/2014/main" id="{EFB72B09-8B36-4D76-A142-370A69BE1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635784781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238535-B957-48A8-9616-5564CCBFBB5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30f02bcb464f6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14.0">
            <a:extLst xmlns:a="http://schemas.openxmlformats.org/drawingml/2006/main">
              <a:ext uri="{FF2B5EF4-FFF2-40B4-BE49-F238E27FC236}">
                <a16:creationId xmlns:a16="http://schemas.microsoft.com/office/drawing/2014/main" id="{201C172D-B139-4D95-A747-6CF8B53E0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Descontos na contratação de serviços combinados</a:t>
            </a:r>
          </a:p>
        </p:txBody>
      </p:sp>
      <p:sp>
        <p:nvSpPr>
          <p:cNvPr id="4" name="14.1">
            <a:extLst xmlns:a="http://schemas.openxmlformats.org/drawingml/2006/main">
              <a:ext uri="{FF2B5EF4-FFF2-40B4-BE49-F238E27FC236}">
                <a16:creationId xmlns:a16="http://schemas.microsoft.com/office/drawing/2014/main" id="{719C4F48-5149-46D9-BD60-1CC2446DD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1725511"/>
            <a:ext cx="5296383" cy="6879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80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80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80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Descontos disponíveis</a:t>
            </a:r>
          </a:p>
        </p:txBody>
      </p:sp>
      <p:sp>
        <p:nvSpPr>
          <p:cNvPr id="5" name="14.2">
            <a:extLst xmlns:a="http://schemas.openxmlformats.org/drawingml/2006/main">
              <a:ext uri="{FF2B5EF4-FFF2-40B4-BE49-F238E27FC236}">
                <a16:creationId xmlns:a16="http://schemas.microsoft.com/office/drawing/2014/main" id="{FBB1B3F7-579B-460B-9EED-19BCD1009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2573580"/>
            <a:ext cx="5296383" cy="6052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1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1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1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Ao integrar seu site ou loja a um programa de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71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1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crescimento.</a:t>
            </a:r>
          </a:p>
        </p:txBody>
      </p:sp>
      <p:sp>
        <p:nvSpPr>
          <p:cNvPr id="6" name="14.3">
            <a:extLst xmlns:a="http://schemas.openxmlformats.org/drawingml/2006/main">
              <a:ext uri="{FF2B5EF4-FFF2-40B4-BE49-F238E27FC236}">
                <a16:creationId xmlns:a16="http://schemas.microsoft.com/office/drawing/2014/main" id="{3AB9D2FB-3394-42A5-960D-F81989B19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516407"/>
            <a:ext cx="5296383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SEO direcionado ao seu mercado</a:t>
            </a:r>
          </a:p>
        </p:txBody>
      </p:sp>
      <p:sp>
        <p:nvSpPr>
          <p:cNvPr id="7" name="14.4">
            <a:extLst xmlns:a="http://schemas.openxmlformats.org/drawingml/2006/main">
              <a:ext uri="{FF2B5EF4-FFF2-40B4-BE49-F238E27FC236}">
                <a16:creationId xmlns:a16="http://schemas.microsoft.com/office/drawing/2014/main" id="{1459387D-C4AD-41AC-82F4-F8C42BD55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955835"/>
            <a:ext cx="5296383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Conteúdo e otimização para as buscas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relevantes dos seus clientes.</a:t>
            </a:r>
          </a:p>
        </p:txBody>
      </p:sp>
      <p:sp>
        <p:nvSpPr>
          <p:cNvPr id="8" name="14.5">
            <a:extLst xmlns:a="http://schemas.openxmlformats.org/drawingml/2006/main">
              <a:ext uri="{FF2B5EF4-FFF2-40B4-BE49-F238E27FC236}">
                <a16:creationId xmlns:a16="http://schemas.microsoft.com/office/drawing/2014/main" id="{F6563A0B-8DDB-477A-9779-30260FC6F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3516407"/>
            <a:ext cx="5162880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Captação e retenção</a:t>
            </a:r>
          </a:p>
        </p:txBody>
      </p:sp>
      <p:sp>
        <p:nvSpPr>
          <p:cNvPr id="9" name="14.6">
            <a:extLst xmlns:a="http://schemas.openxmlformats.org/drawingml/2006/main">
              <a:ext uri="{FF2B5EF4-FFF2-40B4-BE49-F238E27FC236}">
                <a16:creationId xmlns:a16="http://schemas.microsoft.com/office/drawing/2014/main" id="{22B7C2EF-FA8C-4DB9-B046-F934A3D3D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3955835"/>
            <a:ext cx="5162880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Geração de leads, acompanhamento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e campanhas em redes sociais.</a:t>
            </a:r>
          </a:p>
        </p:txBody>
      </p:sp>
      <p:sp>
        <p:nvSpPr>
          <p:cNvPr id="10" name="14.7">
            <a:extLst xmlns:a="http://schemas.openxmlformats.org/drawingml/2006/main">
              <a:ext uri="{FF2B5EF4-FFF2-40B4-BE49-F238E27FC236}">
                <a16:creationId xmlns:a16="http://schemas.microsoft.com/office/drawing/2014/main" id="{C9B14814-2711-49F4-B411-EF4A8DBDA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450917"/>
            <a:ext cx="10973283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O desconto depende dos serviços combinados, do escopo e da duração.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Confirmamos o valor e as condições por escrito na sua proposta.</a:t>
            </a:r>
          </a:p>
        </p:txBody>
      </p:sp>
      <p:sp>
        <p:nvSpPr>
          <p:cNvPr id="11" name="14.8">
            <a:extLst xmlns:a="http://schemas.openxmlformats.org/drawingml/2006/main">
              <a:ext uri="{FF2B5EF4-FFF2-40B4-BE49-F238E27FC236}">
                <a16:creationId xmlns:a16="http://schemas.microsoft.com/office/drawing/2014/main" id="{6861912F-0A67-4A09-94BA-E65807DE7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2" name="14.9">
            <a:extLst xmlns:a="http://schemas.openxmlformats.org/drawingml/2006/main">
              <a:ext uri="{FF2B5EF4-FFF2-40B4-BE49-F238E27FC236}">
                <a16:creationId xmlns:a16="http://schemas.microsoft.com/office/drawing/2014/main" id="{281D9924-2CB1-4B1A-AAEE-7B2BC8D0B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207617920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89F26C-5FD3-4A4B-B4A7-EC8C503C057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c350f63e89446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15.0">
            <a:extLst xmlns:a="http://schemas.openxmlformats.org/drawingml/2006/main">
              <a:ext uri="{FF2B5EF4-FFF2-40B4-BE49-F238E27FC236}">
                <a16:creationId xmlns:a16="http://schemas.microsoft.com/office/drawing/2014/main" id="{0FFD2CEF-CAE2-40CD-83B5-FB9CAC875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SEO direcionado e campanhas em redes sociais</a:t>
            </a:r>
          </a:p>
        </p:txBody>
      </p:sp>
      <p:sp>
        <p:nvSpPr>
          <p:cNvPr id="4" name="15.1">
            <a:extLst xmlns:a="http://schemas.openxmlformats.org/drawingml/2006/main">
              <a:ext uri="{FF2B5EF4-FFF2-40B4-BE49-F238E27FC236}">
                <a16:creationId xmlns:a16="http://schemas.microsoft.com/office/drawing/2014/main" id="{0B826201-E7B6-4DB8-A52B-14E9FC4A8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1735130"/>
            <a:ext cx="5296014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SEO por intenção de busca</a:t>
            </a:r>
          </a:p>
        </p:txBody>
      </p:sp>
      <p:sp>
        <p:nvSpPr>
          <p:cNvPr id="5" name="15.2">
            <a:extLst xmlns:a="http://schemas.openxmlformats.org/drawingml/2006/main">
              <a:ext uri="{FF2B5EF4-FFF2-40B4-BE49-F238E27FC236}">
                <a16:creationId xmlns:a16="http://schemas.microsoft.com/office/drawing/2014/main" id="{1C628054-D704-46D0-A138-C42082C81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174559"/>
            <a:ext cx="5296014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Páginas e conteúdo por serviço ou mercado.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Revisão técnica e melhoria contínua.</a:t>
            </a:r>
          </a:p>
        </p:txBody>
      </p:sp>
      <p:sp>
        <p:nvSpPr>
          <p:cNvPr id="6" name="15.3">
            <a:extLst xmlns:a="http://schemas.openxmlformats.org/drawingml/2006/main">
              <a:ext uri="{FF2B5EF4-FFF2-40B4-BE49-F238E27FC236}">
                <a16:creationId xmlns:a16="http://schemas.microsoft.com/office/drawing/2014/main" id="{212750EB-0F99-4601-B60C-E49A618D6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1735130"/>
            <a:ext cx="5162880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Anúncios para o público certo</a:t>
            </a:r>
          </a:p>
        </p:txBody>
      </p:sp>
      <p:sp>
        <p:nvSpPr>
          <p:cNvPr id="7" name="15.4">
            <a:extLst xmlns:a="http://schemas.openxmlformats.org/drawingml/2006/main">
              <a:ext uri="{FF2B5EF4-FFF2-40B4-BE49-F238E27FC236}">
                <a16:creationId xmlns:a16="http://schemas.microsoft.com/office/drawing/2014/main" id="{01D329EF-3682-42A5-911D-A0FB6AA13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2174559"/>
            <a:ext cx="5162880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Segmentação por região e interesses.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Mensagens adaptadas a cada oferta.</a:t>
            </a:r>
          </a:p>
        </p:txBody>
      </p:sp>
      <p:sp>
        <p:nvSpPr>
          <p:cNvPr id="8" name="15.5">
            <a:extLst xmlns:a="http://schemas.openxmlformats.org/drawingml/2006/main">
              <a:ext uri="{FF2B5EF4-FFF2-40B4-BE49-F238E27FC236}">
                <a16:creationId xmlns:a16="http://schemas.microsoft.com/office/drawing/2014/main" id="{A3AC3414-ABB3-49C8-A603-B04B72FBA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678408"/>
            <a:ext cx="5296014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Criação e testes</a:t>
            </a:r>
          </a:p>
        </p:txBody>
      </p:sp>
      <p:sp>
        <p:nvSpPr>
          <p:cNvPr id="9" name="15.6">
            <a:extLst xmlns:a="http://schemas.openxmlformats.org/drawingml/2006/main">
              <a:ext uri="{FF2B5EF4-FFF2-40B4-BE49-F238E27FC236}">
                <a16:creationId xmlns:a16="http://schemas.microsoft.com/office/drawing/2014/main" id="{B1E46091-B021-4A15-A47B-843D838B9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4117836"/>
            <a:ext cx="5296014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Artes, vídeos e diferentes versões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para comparar a resposta do público.</a:t>
            </a:r>
          </a:p>
        </p:txBody>
      </p:sp>
      <p:sp>
        <p:nvSpPr>
          <p:cNvPr id="10" name="15.7">
            <a:extLst xmlns:a="http://schemas.openxmlformats.org/drawingml/2006/main">
              <a:ext uri="{FF2B5EF4-FFF2-40B4-BE49-F238E27FC236}">
                <a16:creationId xmlns:a16="http://schemas.microsoft.com/office/drawing/2014/main" id="{B14B5E27-3F37-49AC-9623-B70462DFA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3678408"/>
            <a:ext cx="5162880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Otimização do orçamento</a:t>
            </a:r>
          </a:p>
        </p:txBody>
      </p:sp>
      <p:sp>
        <p:nvSpPr>
          <p:cNvPr id="11" name="15.8">
            <a:extLst xmlns:a="http://schemas.openxmlformats.org/drawingml/2006/main">
              <a:ext uri="{FF2B5EF4-FFF2-40B4-BE49-F238E27FC236}">
                <a16:creationId xmlns:a16="http://schemas.microsoft.com/office/drawing/2014/main" id="{A67C1CC2-39C1-4780-B62E-F464E6D31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4117836"/>
            <a:ext cx="5162880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Análise de consultas, contatos e vendas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para ajustar canais e anúncios.</a:t>
            </a:r>
          </a:p>
        </p:txBody>
      </p:sp>
      <p:sp>
        <p:nvSpPr>
          <p:cNvPr id="12" name="15.9">
            <a:extLst xmlns:a="http://schemas.openxmlformats.org/drawingml/2006/main">
              <a:ext uri="{FF2B5EF4-FFF2-40B4-BE49-F238E27FC236}">
                <a16:creationId xmlns:a16="http://schemas.microsoft.com/office/drawing/2014/main" id="{4F572E9D-4562-4612-8A0C-291BCD21B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813970"/>
            <a:ext cx="10973283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A proposta define canais, peças e frequência. SEO contínuo e campanhas têm orçamento separado.</a:t>
            </a:r>
          </a:p>
        </p:txBody>
      </p:sp>
      <p:sp>
        <p:nvSpPr>
          <p:cNvPr id="13" name="15.10">
            <a:extLst xmlns:a="http://schemas.openxmlformats.org/drawingml/2006/main">
              <a:ext uri="{FF2B5EF4-FFF2-40B4-BE49-F238E27FC236}">
                <a16:creationId xmlns:a16="http://schemas.microsoft.com/office/drawing/2014/main" id="{CAB28A92-5909-478A-8371-0719C0926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4" name="15.11">
            <a:extLst xmlns:a="http://schemas.openxmlformats.org/drawingml/2006/main">
              <a:ext uri="{FF2B5EF4-FFF2-40B4-BE49-F238E27FC236}">
                <a16:creationId xmlns:a16="http://schemas.microsoft.com/office/drawing/2014/main" id="{8110020D-9955-4AFE-9712-034F56ABC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757880734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702445-0C0F-40CB-8CA7-6F1D1DCE97A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221abf72134a3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16.0">
            <a:extLst xmlns:a="http://schemas.openxmlformats.org/drawingml/2006/main">
              <a:ext uri="{FF2B5EF4-FFF2-40B4-BE49-F238E27FC236}">
                <a16:creationId xmlns:a16="http://schemas.microsoft.com/office/drawing/2014/main" id="{0E2FED80-4355-4762-A3D3-C9D142970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Captação e retenção de novos clientes</a:t>
            </a:r>
          </a:p>
        </p:txBody>
      </p:sp>
      <p:sp>
        <p:nvSpPr>
          <p:cNvPr id="4" name="16.1">
            <a:extLst xmlns:a="http://schemas.openxmlformats.org/drawingml/2006/main">
              <a:ext uri="{FF2B5EF4-FFF2-40B4-BE49-F238E27FC236}">
                <a16:creationId xmlns:a16="http://schemas.microsoft.com/office/drawing/2014/main" id="{C2C19C56-1DE1-49F3-9FEC-22A751F16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1654237"/>
            <a:ext cx="10973283" cy="6424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01</a:t>
            </a:r>
          </a:p>
        </p:txBody>
      </p:sp>
      <p:sp>
        <p:nvSpPr>
          <p:cNvPr id="5" name="16.2">
            <a:extLst xmlns:a="http://schemas.openxmlformats.org/drawingml/2006/main">
              <a:ext uri="{FF2B5EF4-FFF2-40B4-BE49-F238E27FC236}">
                <a16:creationId xmlns:a16="http://schemas.microsoft.com/office/drawing/2014/main" id="{A8CCA3A3-1C4B-4CE1-9FC0-C63F3AD90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1666860"/>
            <a:ext cx="9649206" cy="4147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Captação de leads</a:t>
            </a:r>
          </a:p>
        </p:txBody>
      </p:sp>
      <p:sp>
        <p:nvSpPr>
          <p:cNvPr id="6" name="16.3">
            <a:extLst xmlns:a="http://schemas.openxmlformats.org/drawingml/2006/main">
              <a:ext uri="{FF2B5EF4-FFF2-40B4-BE49-F238E27FC236}">
                <a16:creationId xmlns:a16="http://schemas.microsoft.com/office/drawing/2014/main" id="{85FC3EEB-DAA4-4E4B-8B43-C3C5FE8C1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2117320"/>
            <a:ext cx="9649206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Anúncios e páginas de contato com uma oferta clara.</a:t>
            </a:r>
          </a:p>
        </p:txBody>
      </p:sp>
      <p:sp>
        <p:nvSpPr>
          <p:cNvPr id="7" name="16.4">
            <a:extLst xmlns:a="http://schemas.openxmlformats.org/drawingml/2006/main">
              <a:ext uri="{FF2B5EF4-FFF2-40B4-BE49-F238E27FC236}">
                <a16:creationId xmlns:a16="http://schemas.microsoft.com/office/drawing/2014/main" id="{E0E92B43-C83D-4258-B3EA-44CE13BA0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2683115"/>
            <a:ext cx="10973283" cy="6424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sp>
        <p:nvSpPr>
          <p:cNvPr id="8" name="16.5">
            <a:extLst xmlns:a="http://schemas.openxmlformats.org/drawingml/2006/main">
              <a:ext uri="{FF2B5EF4-FFF2-40B4-BE49-F238E27FC236}">
                <a16:creationId xmlns:a16="http://schemas.microsoft.com/office/drawing/2014/main" id="{F92E03AD-4C3F-49DD-B21B-0A53DEBC7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2695738"/>
            <a:ext cx="9649206" cy="4147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Qualificação e acompanhamento</a:t>
            </a:r>
          </a:p>
        </p:txBody>
      </p:sp>
      <p:sp>
        <p:nvSpPr>
          <p:cNvPr id="9" name="16.6">
            <a:extLst xmlns:a="http://schemas.openxmlformats.org/drawingml/2006/main">
              <a:ext uri="{FF2B5EF4-FFF2-40B4-BE49-F238E27FC236}">
                <a16:creationId xmlns:a16="http://schemas.microsoft.com/office/drawing/2014/main" id="{98690555-D4AA-4050-B2D4-C0D990AAF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3145842"/>
            <a:ext cx="9649206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Registro no CRM, perguntas iniciais e atribuição comercial.</a:t>
            </a:r>
          </a:p>
        </p:txBody>
      </p:sp>
      <p:sp>
        <p:nvSpPr>
          <p:cNvPr id="10" name="16.7">
            <a:extLst xmlns:a="http://schemas.openxmlformats.org/drawingml/2006/main">
              <a:ext uri="{FF2B5EF4-FFF2-40B4-BE49-F238E27FC236}">
                <a16:creationId xmlns:a16="http://schemas.microsoft.com/office/drawing/2014/main" id="{10E2F1C8-8EB3-4445-AE13-AA361AF93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711637"/>
            <a:ext cx="10973283" cy="6424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  <p:sp>
        <p:nvSpPr>
          <p:cNvPr id="11" name="16.8">
            <a:extLst xmlns:a="http://schemas.openxmlformats.org/drawingml/2006/main">
              <a:ext uri="{FF2B5EF4-FFF2-40B4-BE49-F238E27FC236}">
                <a16:creationId xmlns:a16="http://schemas.microsoft.com/office/drawing/2014/main" id="{FE2CC82E-D327-45DC-BC81-2BD3257FC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3724260"/>
            <a:ext cx="9649206" cy="4147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Conversão em cliente</a:t>
            </a:r>
          </a:p>
        </p:txBody>
      </p:sp>
      <p:sp>
        <p:nvSpPr>
          <p:cNvPr id="12" name="16.9">
            <a:extLst xmlns:a="http://schemas.openxmlformats.org/drawingml/2006/main">
              <a:ext uri="{FF2B5EF4-FFF2-40B4-BE49-F238E27FC236}">
                <a16:creationId xmlns:a16="http://schemas.microsoft.com/office/drawing/2014/main" id="{F159AB4B-6BA7-4DBC-B9C3-427E0C1E4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4174720"/>
            <a:ext cx="9649206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Agendamentos, orçamentos e lembretes de acompanhamento.</a:t>
            </a:r>
          </a:p>
        </p:txBody>
      </p:sp>
      <p:sp>
        <p:nvSpPr>
          <p:cNvPr id="13" name="16.10">
            <a:extLst xmlns:a="http://schemas.openxmlformats.org/drawingml/2006/main">
              <a:ext uri="{FF2B5EF4-FFF2-40B4-BE49-F238E27FC236}">
                <a16:creationId xmlns:a16="http://schemas.microsoft.com/office/drawing/2014/main" id="{E1332144-6013-44CC-93D6-72228C62D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740515"/>
            <a:ext cx="10973283" cy="6424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  <p:sp>
        <p:nvSpPr>
          <p:cNvPr id="14" name="16.11">
            <a:extLst xmlns:a="http://schemas.openxmlformats.org/drawingml/2006/main">
              <a:ext uri="{FF2B5EF4-FFF2-40B4-BE49-F238E27FC236}">
                <a16:creationId xmlns:a16="http://schemas.microsoft.com/office/drawing/2014/main" id="{6F123D72-CF3D-4940-A9DF-19DD12F15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4753138"/>
            <a:ext cx="9649206" cy="4147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Recompra e reativação</a:t>
            </a:r>
          </a:p>
        </p:txBody>
      </p:sp>
      <p:sp>
        <p:nvSpPr>
          <p:cNvPr id="15" name="16.12">
            <a:extLst xmlns:a="http://schemas.openxmlformats.org/drawingml/2006/main">
              <a:ext uri="{FF2B5EF4-FFF2-40B4-BE49-F238E27FC236}">
                <a16:creationId xmlns:a16="http://schemas.microsoft.com/office/drawing/2014/main" id="{6CAD2293-89CF-4B69-BD95-AE311BB98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5203242"/>
            <a:ext cx="9649206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Boas-vindas, atendimento pós-venda e ofertas conforme o histórico.</a:t>
            </a:r>
          </a:p>
        </p:txBody>
      </p:sp>
      <p:sp>
        <p:nvSpPr>
          <p:cNvPr id="16" name="16.13">
            <a:extLst xmlns:a="http://schemas.openxmlformats.org/drawingml/2006/main">
              <a:ext uri="{FF2B5EF4-FFF2-40B4-BE49-F238E27FC236}">
                <a16:creationId xmlns:a16="http://schemas.microsoft.com/office/drawing/2014/main" id="{209EB925-99FB-4A66-B8E3-F76C0054F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948218"/>
            <a:ext cx="10973283" cy="3273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Os canais e a automação são configurados conforme o projeto e as permissões do cliente.</a:t>
            </a:r>
          </a:p>
        </p:txBody>
      </p:sp>
      <p:sp>
        <p:nvSpPr>
          <p:cNvPr id="17" name="16.14">
            <a:extLst xmlns:a="http://schemas.openxmlformats.org/drawingml/2006/main">
              <a:ext uri="{FF2B5EF4-FFF2-40B4-BE49-F238E27FC236}">
                <a16:creationId xmlns:a16="http://schemas.microsoft.com/office/drawing/2014/main" id="{28D9F1D1-0045-4AF1-8536-BA6D3E4B4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8" name="16.15">
            <a:extLst xmlns:a="http://schemas.openxmlformats.org/drawingml/2006/main">
              <a:ext uri="{FF2B5EF4-FFF2-40B4-BE49-F238E27FC236}">
                <a16:creationId xmlns:a16="http://schemas.microsoft.com/office/drawing/2014/main" id="{D243CDD8-6FAD-4F07-9BC4-B3A57DB48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372929780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731F15-CAEA-43DA-8C53-7BA3BD44BCA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92484173ee42b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17.0">
            <a:extLst xmlns:a="http://schemas.openxmlformats.org/drawingml/2006/main">
              <a:ext uri="{FF2B5EF4-FFF2-40B4-BE49-F238E27FC236}">
                <a16:creationId xmlns:a16="http://schemas.microsoft.com/office/drawing/2014/main" id="{520C71D9-D051-417C-8D01-3ED10669F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Agentes de IA para atendimento e vendas</a:t>
            </a:r>
          </a:p>
        </p:txBody>
      </p:sp>
      <p:sp>
        <p:nvSpPr>
          <p:cNvPr id="4" name="17.1">
            <a:extLst xmlns:a="http://schemas.openxmlformats.org/drawingml/2006/main">
              <a:ext uri="{FF2B5EF4-FFF2-40B4-BE49-F238E27FC236}">
                <a16:creationId xmlns:a16="http://schemas.microsoft.com/office/drawing/2014/main" id="{9EAE2536-D48A-4D17-96FB-F3DE9CF2B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1696967"/>
            <a:ext cx="5994883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Atendimento inicial</a:t>
            </a:r>
          </a:p>
        </p:txBody>
      </p:sp>
      <p:sp>
        <p:nvSpPr>
          <p:cNvPr id="5" name="17.2">
            <a:extLst xmlns:a="http://schemas.openxmlformats.org/drawingml/2006/main">
              <a:ext uri="{FF2B5EF4-FFF2-40B4-BE49-F238E27FC236}">
                <a16:creationId xmlns:a16="http://schemas.microsoft.com/office/drawing/2014/main" id="{AD002EFD-8FE8-4CF3-A0F7-5113BE04E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2117941"/>
            <a:ext cx="5994883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Respostas com informações aprovadas do seu negócio.</a:t>
            </a:r>
          </a:p>
        </p:txBody>
      </p:sp>
      <p:sp>
        <p:nvSpPr>
          <p:cNvPr id="6" name="17.3">
            <a:extLst xmlns:a="http://schemas.openxmlformats.org/drawingml/2006/main">
              <a:ext uri="{FF2B5EF4-FFF2-40B4-BE49-F238E27FC236}">
                <a16:creationId xmlns:a16="http://schemas.microsoft.com/office/drawing/2014/main" id="{82AAD537-EAED-4BEE-B5E4-1842AD77F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2725489"/>
            <a:ext cx="5994883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Qualificação de leads</a:t>
            </a:r>
          </a:p>
        </p:txBody>
      </p:sp>
      <p:sp>
        <p:nvSpPr>
          <p:cNvPr id="7" name="17.4">
            <a:extLst xmlns:a="http://schemas.openxmlformats.org/drawingml/2006/main">
              <a:ext uri="{FF2B5EF4-FFF2-40B4-BE49-F238E27FC236}">
                <a16:creationId xmlns:a16="http://schemas.microsoft.com/office/drawing/2014/main" id="{995CDC74-6341-4A60-B7F8-7621EB36C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146463"/>
            <a:ext cx="5994883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Perguntas para entender a necessidade e a prioridade.</a:t>
            </a:r>
          </a:p>
        </p:txBody>
      </p:sp>
      <p:sp>
        <p:nvSpPr>
          <p:cNvPr id="8" name="17.5">
            <a:extLst xmlns:a="http://schemas.openxmlformats.org/drawingml/2006/main">
              <a:ext uri="{FF2B5EF4-FFF2-40B4-BE49-F238E27FC236}">
                <a16:creationId xmlns:a16="http://schemas.microsoft.com/office/drawing/2014/main" id="{C48201CA-073B-4884-BE6C-BC2D4C22B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754367"/>
            <a:ext cx="5994883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Agenda e lembretes</a:t>
            </a:r>
          </a:p>
        </p:txBody>
      </p:sp>
      <p:sp>
        <p:nvSpPr>
          <p:cNvPr id="9" name="17.6">
            <a:extLst xmlns:a="http://schemas.openxmlformats.org/drawingml/2006/main">
              <a:ext uri="{FF2B5EF4-FFF2-40B4-BE49-F238E27FC236}">
                <a16:creationId xmlns:a16="http://schemas.microsoft.com/office/drawing/2014/main" id="{08DED2C0-6F8D-48E6-B3BA-F5D33E6F4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178008"/>
            <a:ext cx="5994883" cy="3399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5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Coordenação de agendamentos nas ferramentas acordadas.</a:t>
            </a:r>
          </a:p>
        </p:txBody>
      </p:sp>
      <p:sp>
        <p:nvSpPr>
          <p:cNvPr id="10" name="17.7">
            <a:extLst xmlns:a="http://schemas.openxmlformats.org/drawingml/2006/main">
              <a:ext uri="{FF2B5EF4-FFF2-40B4-BE49-F238E27FC236}">
                <a16:creationId xmlns:a16="http://schemas.microsoft.com/office/drawing/2014/main" id="{CD6425E4-C98D-4D71-985A-C519A2F41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782889"/>
            <a:ext cx="5994883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Apoio à equipe</a:t>
            </a:r>
          </a:p>
        </p:txBody>
      </p:sp>
      <p:sp>
        <p:nvSpPr>
          <p:cNvPr id="11" name="17.8">
            <a:extLst xmlns:a="http://schemas.openxmlformats.org/drawingml/2006/main">
              <a:ext uri="{FF2B5EF4-FFF2-40B4-BE49-F238E27FC236}">
                <a16:creationId xmlns:a16="http://schemas.microsoft.com/office/drawing/2014/main" id="{CA69ADB9-CE48-429C-ABBB-9C902496C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206530"/>
            <a:ext cx="5994883" cy="3399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5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Registro de conversas e encaminhamento para uma pessoa.</a:t>
            </a:r>
          </a:p>
        </p:txBody>
      </p:sp>
      <p:sp>
        <p:nvSpPr>
          <p:cNvPr id="12" name="17.9">
            <a:extLst xmlns:a="http://schemas.openxmlformats.org/drawingml/2006/main">
              <a:ext uri="{FF2B5EF4-FFF2-40B4-BE49-F238E27FC236}">
                <a16:creationId xmlns:a16="http://schemas.microsoft.com/office/drawing/2014/main" id="{1B52475F-F359-4FD1-B8FC-A40884558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929143"/>
            <a:ext cx="10973283" cy="3273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Agentes de texto ou voz. Configuração, integrações e consumo têm orçamento conforme o uso.</a:t>
            </a:r>
          </a:p>
        </p:txBody>
      </p:sp>
      <p:sp>
        <p:nvSpPr>
          <p:cNvPr id="13" name="17.10">
            <a:extLst xmlns:a="http://schemas.openxmlformats.org/drawingml/2006/main">
              <a:ext uri="{FF2B5EF4-FFF2-40B4-BE49-F238E27FC236}">
                <a16:creationId xmlns:a16="http://schemas.microsoft.com/office/drawing/2014/main" id="{C626A96C-B2FA-463D-AA15-3DB6B155E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4" name="17.11">
            <a:extLst xmlns:a="http://schemas.openxmlformats.org/drawingml/2006/main">
              <a:ext uri="{FF2B5EF4-FFF2-40B4-BE49-F238E27FC236}">
                <a16:creationId xmlns:a16="http://schemas.microsoft.com/office/drawing/2014/main" id="{CBF5C0B5-D5F1-4C3C-BC6C-FFE378770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751058481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B02489-D9C5-417A-8AF5-BE706D0B993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2530ba85a948b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4313F0-1D23-4AFB-9296-6A6D5047754E}"/>
              </a:ext>
            </a:extLst>
          </p:cNvPr>
          <p:cNvGraphicFramePr/>
          <p:nvPr/>
        </p:nvGraphicFramePr>
        <p:xfrm>
          <a:off xmlns:a="http://schemas.openxmlformats.org/drawingml/2006/main" x="609600" y="1657350"/>
          <a:ext xmlns:a="http://schemas.openxmlformats.org/drawingml/2006/main" cx="10972800" cy="409575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3790950"/>
                <a:gridCol w="7181850"/>
              </a:tblGrid>
              <a:tr h="58510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FAF9F6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Sistema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10111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FAF9F6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Aplicações conforme o projeto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101112"/>
                    </a:solidFill>
                  </a:tcPr>
                </a:tc>
              </a:tr>
              <a:tr h="58510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CRM e vendas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Leads, oportunidades, tarefas e acompanhamento.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</a:tr>
              <a:tr h="58510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Aplicativos web e móveis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Portais de clientes e ferramentas internas.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</a:tr>
              <a:tr h="58510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Comércio e reservas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Catálogos, pedidos, agendamentos e fluxos de atendimento.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</a:tr>
              <a:tr h="58510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Operação empresarial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Estoque, compras e coordenação de equipes.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</a:tr>
              <a:tr h="58510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Dados e painéis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Indicadores, relatórios e visibilidade da operação.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</a:tr>
              <a:tr h="585107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Conexões entre plataformas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Troca de dados e redução de tarefas repetitivas.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</a:tr>
            </a:tbl>
          </a:graphicData>
        </a:graphic>
      </p:graphicFrame>
      <p:sp>
        <p:nvSpPr>
          <p:cNvPr id="4" name="18.0">
            <a:extLst xmlns:a="http://schemas.openxmlformats.org/drawingml/2006/main">
              <a:ext uri="{FF2B5EF4-FFF2-40B4-BE49-F238E27FC236}">
                <a16:creationId xmlns:a16="http://schemas.microsoft.com/office/drawing/2014/main" id="{D10F8AC3-C3F9-482E-A7A4-696B7A0C7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Automações e sistemas sob medida</a:t>
            </a:r>
          </a:p>
        </p:txBody>
      </p:sp>
      <p:sp>
        <p:nvSpPr>
          <p:cNvPr id="5" name="18.15">
            <a:extLst xmlns:a="http://schemas.openxmlformats.org/drawingml/2006/main">
              <a:ext uri="{FF2B5EF4-FFF2-40B4-BE49-F238E27FC236}">
                <a16:creationId xmlns:a16="http://schemas.microsoft.com/office/drawing/2014/main" id="{6D83AE50-743F-4AE0-BFB3-B3FE71D31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918377"/>
            <a:ext cx="10973283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Implantação e manutenção com orçamento por módulos, usuários, integrações e volume.</a:t>
            </a:r>
          </a:p>
        </p:txBody>
      </p:sp>
      <p:sp>
        <p:nvSpPr>
          <p:cNvPr id="6" name="18.16">
            <a:extLst xmlns:a="http://schemas.openxmlformats.org/drawingml/2006/main">
              <a:ext uri="{FF2B5EF4-FFF2-40B4-BE49-F238E27FC236}">
                <a16:creationId xmlns:a16="http://schemas.microsoft.com/office/drawing/2014/main" id="{4E6A2565-3B60-40A4-8D3B-206FD17E5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7" name="18.17">
            <a:extLst xmlns:a="http://schemas.openxmlformats.org/drawingml/2006/main">
              <a:ext uri="{FF2B5EF4-FFF2-40B4-BE49-F238E27FC236}">
                <a16:creationId xmlns:a16="http://schemas.microsoft.com/office/drawing/2014/main" id="{2B490404-24C6-408A-92F3-10BEF2C40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653029296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AB8D05-1782-4B0A-B077-C8F9ED7F2E2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1b8f3a5e464f7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10" name="Enlace original 1">
            <a:hlinkClick xmlns:r="http://schemas.openxmlformats.org/officeDocument/2006/relationships" xmlns:a="http://schemas.openxmlformats.org/drawingml/2006/main" r:id="Rc65a619ef1e8406c"/>
            <a:extLst xmlns:a="http://schemas.openxmlformats.org/drawingml/2006/main">
              <a:ext uri="{FF2B5EF4-FFF2-40B4-BE49-F238E27FC236}">
                <a16:creationId xmlns:a16="http://schemas.microsoft.com/office/drawing/2014/main" id="{7A3CF747-0485-4687-B2F6-540541B3D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07" y="6022797"/>
            <a:ext cx="4955223" cy="21635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</p:sp>
      <p:sp>
        <p:nvSpPr>
          <p:cNvPr id="11" name="Localized text background">
            <a:extLst xmlns:a="http://schemas.openxmlformats.org/drawingml/2006/main">
              <a:ext uri="{FF2B5EF4-FFF2-40B4-BE49-F238E27FC236}">
                <a16:creationId xmlns:a16="http://schemas.microsoft.com/office/drawing/2014/main" id="{999253B1-86FB-4176-8354-399F07311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900" y="5969000"/>
            <a:ext cx="7112000" cy="31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112"/>
          </a:solidFill>
          <a:ln xmlns:a="http://schemas.openxmlformats.org/drawingml/2006/main" w="0">
            <a:noFill/>
          </a:ln>
        </p:spPr>
      </p:sp>
      <p:sp>
        <p:nvSpPr>
          <p:cNvPr id="12" name="19.0">
            <a:extLst xmlns:a="http://schemas.openxmlformats.org/drawingml/2006/main">
              <a:ext uri="{FF2B5EF4-FFF2-40B4-BE49-F238E27FC236}">
                <a16:creationId xmlns:a16="http://schemas.microsoft.com/office/drawing/2014/main" id="{9D544A75-6604-420D-A46A-7E00DD039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Master Desk: gestão da operação</a:t>
            </a:r>
          </a:p>
        </p:txBody>
      </p:sp>
      <p:sp>
        <p:nvSpPr>
          <p:cNvPr id="13" name="19.1">
            <a:extLst xmlns:a="http://schemas.openxmlformats.org/drawingml/2006/main">
              <a:ext uri="{FF2B5EF4-FFF2-40B4-BE49-F238E27FC236}">
                <a16:creationId xmlns:a16="http://schemas.microsoft.com/office/drawing/2014/main" id="{C5B9E388-7446-4883-969B-D4B2A4C35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1706695"/>
            <a:ext cx="5638914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Vendas e clientes</a:t>
            </a:r>
          </a:p>
        </p:txBody>
      </p:sp>
      <p:sp>
        <p:nvSpPr>
          <p:cNvPr id="14" name="19.2">
            <a:extLst xmlns:a="http://schemas.openxmlformats.org/drawingml/2006/main">
              <a:ext uri="{FF2B5EF4-FFF2-40B4-BE49-F238E27FC236}">
                <a16:creationId xmlns:a16="http://schemas.microsoft.com/office/drawing/2014/main" id="{3AB7D8DB-446C-4391-B1B2-CC089BE24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128190"/>
            <a:ext cx="5638914" cy="3483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75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75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75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Acompanhamento comercial e coordenação da equipe.</a:t>
            </a:r>
          </a:p>
        </p:txBody>
      </p:sp>
      <p:sp>
        <p:nvSpPr>
          <p:cNvPr id="15" name="19.3">
            <a:extLst xmlns:a="http://schemas.openxmlformats.org/drawingml/2006/main">
              <a:ext uri="{FF2B5EF4-FFF2-40B4-BE49-F238E27FC236}">
                <a16:creationId xmlns:a16="http://schemas.microsoft.com/office/drawing/2014/main" id="{224B525F-4C61-40E5-9EF2-7CCCEFF6C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744933"/>
            <a:ext cx="5638914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Estoque e compras</a:t>
            </a:r>
          </a:p>
        </p:txBody>
      </p:sp>
      <p:sp>
        <p:nvSpPr>
          <p:cNvPr id="16" name="19.4">
            <a:extLst xmlns:a="http://schemas.openxmlformats.org/drawingml/2006/main">
              <a:ext uri="{FF2B5EF4-FFF2-40B4-BE49-F238E27FC236}">
                <a16:creationId xmlns:a16="http://schemas.microsoft.com/office/drawing/2014/main" id="{DD670C02-547B-4A98-B089-BF5793D51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165551"/>
            <a:ext cx="5638914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Estoque, pedidos e visibilidade das movimentações.</a:t>
            </a:r>
          </a:p>
        </p:txBody>
      </p:sp>
      <p:sp>
        <p:nvSpPr>
          <p:cNvPr id="17" name="19.5">
            <a:extLst xmlns:a="http://schemas.openxmlformats.org/drawingml/2006/main">
              <a:ext uri="{FF2B5EF4-FFF2-40B4-BE49-F238E27FC236}">
                <a16:creationId xmlns:a16="http://schemas.microsoft.com/office/drawing/2014/main" id="{2B7E842B-50F1-4949-97B0-DE56DB1E2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783171"/>
            <a:ext cx="5638914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Comissões e finanças</a:t>
            </a:r>
          </a:p>
        </p:txBody>
      </p:sp>
      <p:sp>
        <p:nvSpPr>
          <p:cNvPr id="18" name="19.6">
            <a:extLst xmlns:a="http://schemas.openxmlformats.org/drawingml/2006/main">
              <a:ext uri="{FF2B5EF4-FFF2-40B4-BE49-F238E27FC236}">
                <a16:creationId xmlns:a16="http://schemas.microsoft.com/office/drawing/2014/main" id="{9D4B5F33-6C0D-4F80-A7E1-966A35297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4203789"/>
            <a:ext cx="5638914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Cálculos e relatórios conforme as regras do negócio.</a:t>
            </a:r>
          </a:p>
        </p:txBody>
      </p:sp>
      <p:sp>
        <p:nvSpPr>
          <p:cNvPr id="19" name="19.7">
            <a:extLst xmlns:a="http://schemas.openxmlformats.org/drawingml/2006/main">
              <a:ext uri="{FF2B5EF4-FFF2-40B4-BE49-F238E27FC236}">
                <a16:creationId xmlns:a16="http://schemas.microsoft.com/office/drawing/2014/main" id="{F686E251-C387-468F-9A5E-8AE10B999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4821408"/>
            <a:ext cx="5638914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Indicadores e automação</a:t>
            </a:r>
          </a:p>
        </p:txBody>
      </p:sp>
      <p:sp>
        <p:nvSpPr>
          <p:cNvPr id="20" name="19.8">
            <a:extLst xmlns:a="http://schemas.openxmlformats.org/drawingml/2006/main">
              <a:ext uri="{FF2B5EF4-FFF2-40B4-BE49-F238E27FC236}">
                <a16:creationId xmlns:a16="http://schemas.microsoft.com/office/drawing/2014/main" id="{8B345CB3-AA8F-47A9-9E28-C487003C1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5242027"/>
            <a:ext cx="5638914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Painéis, alertas e fluxos entre áreas.</a:t>
            </a:r>
          </a:p>
        </p:txBody>
      </p:sp>
      <p:sp>
        <p:nvSpPr>
          <p:cNvPr id="21" name="19.9">
            <a:extLst xmlns:a="http://schemas.openxmlformats.org/drawingml/2006/main">
              <a:ext uri="{FF2B5EF4-FFF2-40B4-BE49-F238E27FC236}">
                <a16:creationId xmlns:a16="http://schemas.microsoft.com/office/drawing/2014/main" id="{D32D6F51-221D-43BD-ABDF-8501A537D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202" y="5568914"/>
            <a:ext cx="5086198" cy="29030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4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4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42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Visualização conceitual da plataforma</a:t>
            </a:r>
          </a:p>
        </p:txBody>
      </p:sp>
      <p:sp>
        <p:nvSpPr>
          <p:cNvPr id="22" name="19.10">
            <a:extLst xmlns:a="http://schemas.openxmlformats.org/drawingml/2006/main">
              <a:ext uri="{FF2B5EF4-FFF2-40B4-BE49-F238E27FC236}">
                <a16:creationId xmlns:a16="http://schemas.microsoft.com/office/drawing/2014/main" id="{F6DB1825-3E78-49B6-BF59-AFB6FE0D9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946902"/>
            <a:ext cx="10973283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46788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46788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467886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1422290073214b45"/>
              </a:rPr>
              <a:t>Solicitar demonstração e escopo do Master Desk</a:t>
            </a:r>
          </a:p>
        </p:txBody>
      </p:sp>
      <p:sp>
        <p:nvSpPr>
          <p:cNvPr id="23" name="19.11">
            <a:extLst xmlns:a="http://schemas.openxmlformats.org/drawingml/2006/main">
              <a:ext uri="{FF2B5EF4-FFF2-40B4-BE49-F238E27FC236}">
                <a16:creationId xmlns:a16="http://schemas.microsoft.com/office/drawing/2014/main" id="{39E94986-727C-49BE-91BB-3CFF6B618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24" name="19.12">
            <a:extLst xmlns:a="http://schemas.openxmlformats.org/drawingml/2006/main">
              <a:ext uri="{FF2B5EF4-FFF2-40B4-BE49-F238E27FC236}">
                <a16:creationId xmlns:a16="http://schemas.microsoft.com/office/drawing/2014/main" id="{8EE699C0-8052-4F8B-A1DA-C801BF5DD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2078983017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0A9C76-EC9D-4882-9C15-592D5E803B2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a4c032e9a240e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20.0">
            <a:extLst xmlns:a="http://schemas.openxmlformats.org/drawingml/2006/main">
              <a:ext uri="{FF2B5EF4-FFF2-40B4-BE49-F238E27FC236}">
                <a16:creationId xmlns:a16="http://schemas.microsoft.com/office/drawing/2014/main" id="{8C1E4B21-4CE8-4B08-83A0-C1CA83FF2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Crescimento de vendas e operação conectada</a:t>
            </a:r>
          </a:p>
        </p:txBody>
      </p:sp>
      <p:sp>
        <p:nvSpPr>
          <p:cNvPr id="4" name="20.1">
            <a:extLst xmlns:a="http://schemas.openxmlformats.org/drawingml/2006/main">
              <a:ext uri="{FF2B5EF4-FFF2-40B4-BE49-F238E27FC236}">
                <a16:creationId xmlns:a16="http://schemas.microsoft.com/office/drawing/2014/main" id="{4A8C89CD-73B5-4C6D-B793-E61D4F7E3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1593521"/>
            <a:ext cx="5296014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Levamos clientes de</a:t>
            </a:r>
          </a:p>
        </p:txBody>
      </p:sp>
      <p:sp>
        <p:nvSpPr>
          <p:cNvPr id="5" name="20.2">
            <a:extLst xmlns:a="http://schemas.openxmlformats.org/drawingml/2006/main">
              <a:ext uri="{FF2B5EF4-FFF2-40B4-BE49-F238E27FC236}">
                <a16:creationId xmlns:a16="http://schemas.microsoft.com/office/drawing/2014/main" id="{3611B8AD-CEDA-48FA-BE92-13CD40D4D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1593521"/>
            <a:ext cx="5162880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para</a:t>
            </a:r>
          </a:p>
        </p:txBody>
      </p:sp>
      <p:sp>
        <p:nvSpPr>
          <p:cNvPr id="6" name="20.3">
            <a:extLst xmlns:a="http://schemas.openxmlformats.org/drawingml/2006/main">
              <a:ext uri="{FF2B5EF4-FFF2-40B4-BE49-F238E27FC236}">
                <a16:creationId xmlns:a16="http://schemas.microsoft.com/office/drawing/2014/main" id="{F779551A-3147-44BD-96C3-E682576AF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030116"/>
            <a:ext cx="5296014" cy="9308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525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525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525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US$200.000</a:t>
            </a:r>
          </a:p>
        </p:txBody>
      </p:sp>
      <p:sp>
        <p:nvSpPr>
          <p:cNvPr id="7" name="20.4">
            <a:extLst xmlns:a="http://schemas.openxmlformats.org/drawingml/2006/main">
              <a:ext uri="{FF2B5EF4-FFF2-40B4-BE49-F238E27FC236}">
                <a16:creationId xmlns:a16="http://schemas.microsoft.com/office/drawing/2014/main" id="{0B0A76FA-23BE-474F-AD37-000842621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2030116"/>
            <a:ext cx="5162880" cy="9308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525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525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525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US$1.000.000</a:t>
            </a:r>
          </a:p>
        </p:txBody>
      </p:sp>
      <p:sp>
        <p:nvSpPr>
          <p:cNvPr id="8" name="20.5">
            <a:extLst xmlns:a="http://schemas.openxmlformats.org/drawingml/2006/main">
              <a:ext uri="{FF2B5EF4-FFF2-40B4-BE49-F238E27FC236}">
                <a16:creationId xmlns:a16="http://schemas.microsoft.com/office/drawing/2014/main" id="{3FFC5E36-2A40-4626-898C-BA16593A0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019992"/>
            <a:ext cx="5296014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em vendas mensais</a:t>
            </a:r>
          </a:p>
        </p:txBody>
      </p:sp>
      <p:sp>
        <p:nvSpPr>
          <p:cNvPr id="9" name="20.6">
            <a:extLst xmlns:a="http://schemas.openxmlformats.org/drawingml/2006/main">
              <a:ext uri="{FF2B5EF4-FFF2-40B4-BE49-F238E27FC236}">
                <a16:creationId xmlns:a16="http://schemas.microsoft.com/office/drawing/2014/main" id="{D474F9F8-A53C-4CC0-8195-8B70CECF1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3019992"/>
            <a:ext cx="5162880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em vendas mensais</a:t>
            </a:r>
          </a:p>
        </p:txBody>
      </p:sp>
      <p:sp>
        <p:nvSpPr>
          <p:cNvPr id="10" name="20.7">
            <a:extLst xmlns:a="http://schemas.openxmlformats.org/drawingml/2006/main">
              <a:ext uri="{FF2B5EF4-FFF2-40B4-BE49-F238E27FC236}">
                <a16:creationId xmlns:a16="http://schemas.microsoft.com/office/drawing/2014/main" id="{B4C227D5-6978-4D9D-B8F1-2D0C6B37C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800826"/>
            <a:ext cx="5296014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Campanhas e estratégias certas</a:t>
            </a:r>
          </a:p>
        </p:txBody>
      </p:sp>
      <p:sp>
        <p:nvSpPr>
          <p:cNvPr id="11" name="20.8">
            <a:extLst xmlns:a="http://schemas.openxmlformats.org/drawingml/2006/main">
              <a:ext uri="{FF2B5EF4-FFF2-40B4-BE49-F238E27FC236}">
                <a16:creationId xmlns:a16="http://schemas.microsoft.com/office/drawing/2014/main" id="{1F0351D4-2957-4DF9-9EFD-2789BA72A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4290086"/>
            <a:ext cx="5296014" cy="932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46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46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46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Campanhas direcionadas e estratégias comerciais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46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46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para atrair clientes e converter oportunidades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46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46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em vendas.</a:t>
            </a:r>
          </a:p>
        </p:txBody>
      </p:sp>
      <p:sp>
        <p:nvSpPr>
          <p:cNvPr id="12" name="20.9">
            <a:extLst xmlns:a="http://schemas.openxmlformats.org/drawingml/2006/main">
              <a:ext uri="{FF2B5EF4-FFF2-40B4-BE49-F238E27FC236}">
                <a16:creationId xmlns:a16="http://schemas.microsoft.com/office/drawing/2014/main" id="{656E433D-D680-4F6A-A79F-7D90C60B1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3801890"/>
            <a:ext cx="5162880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Dados centralizados e conectividade</a:t>
            </a:r>
          </a:p>
        </p:txBody>
      </p:sp>
      <p:sp>
        <p:nvSpPr>
          <p:cNvPr id="13" name="20.10">
            <a:extLst xmlns:a="http://schemas.openxmlformats.org/drawingml/2006/main">
              <a:ext uri="{FF2B5EF4-FFF2-40B4-BE49-F238E27FC236}">
                <a16:creationId xmlns:a16="http://schemas.microsoft.com/office/drawing/2014/main" id="{887B5660-8968-4395-83F7-10B3D8190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4289197"/>
            <a:ext cx="5162880" cy="9441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Operações coordenadas, responsabilidades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claras e equipes trabalhando juntas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em tempo real.</a:t>
            </a:r>
          </a:p>
        </p:txBody>
      </p:sp>
      <p:sp>
        <p:nvSpPr>
          <p:cNvPr id="14" name="20.11">
            <a:extLst xmlns:a="http://schemas.openxmlformats.org/drawingml/2006/main">
              <a:ext uri="{FF2B5EF4-FFF2-40B4-BE49-F238E27FC236}">
                <a16:creationId xmlns:a16="http://schemas.microsoft.com/office/drawing/2014/main" id="{C73E7D4C-C63B-46DA-81E4-60EE84F53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669209"/>
            <a:ext cx="10973283" cy="7027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Simplificamos a vida dos proprietários: menos carga operacional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e mais controle sobre as responsabilidades e o trabalho das equipes.</a:t>
            </a:r>
          </a:p>
        </p:txBody>
      </p:sp>
      <p:sp>
        <p:nvSpPr>
          <p:cNvPr id="15" name="20.12">
            <a:extLst xmlns:a="http://schemas.openxmlformats.org/drawingml/2006/main">
              <a:ext uri="{FF2B5EF4-FFF2-40B4-BE49-F238E27FC236}">
                <a16:creationId xmlns:a16="http://schemas.microsoft.com/office/drawing/2014/main" id="{A17456C2-5E18-4A24-B5E0-2DB53AEDA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6" name="20.13">
            <a:extLst xmlns:a="http://schemas.openxmlformats.org/drawingml/2006/main">
              <a:ext uri="{FF2B5EF4-FFF2-40B4-BE49-F238E27FC236}">
                <a16:creationId xmlns:a16="http://schemas.microsoft.com/office/drawing/2014/main" id="{8A53A87D-6FA4-4EC1-AC2A-A871B4C12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021475402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8D3841-EE45-4DE5-8B85-573D0F897C6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f469106de84bb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21.0">
            <a:extLst xmlns:a="http://schemas.openxmlformats.org/drawingml/2006/main">
              <a:ext uri="{FF2B5EF4-FFF2-40B4-BE49-F238E27FC236}">
                <a16:creationId xmlns:a16="http://schemas.microsoft.com/office/drawing/2014/main" id="{1C9BEDE2-9C56-40CF-AAE8-462ECD5F7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Como conectamos campanhas às vendas</a:t>
            </a:r>
          </a:p>
        </p:txBody>
      </p:sp>
      <p:sp>
        <p:nvSpPr>
          <p:cNvPr id="4" name="21.1">
            <a:extLst xmlns:a="http://schemas.openxmlformats.org/drawingml/2006/main">
              <a:ext uri="{FF2B5EF4-FFF2-40B4-BE49-F238E27FC236}">
                <a16:creationId xmlns:a16="http://schemas.microsoft.com/office/drawing/2014/main" id="{0A56D9FC-B752-45F1-919F-9573C4E55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1734066"/>
            <a:ext cx="3492983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Captação mensurável</a:t>
            </a:r>
          </a:p>
        </p:txBody>
      </p:sp>
      <p:sp>
        <p:nvSpPr>
          <p:cNvPr id="5" name="21.2">
            <a:extLst xmlns:a="http://schemas.openxmlformats.org/drawingml/2006/main">
              <a:ext uri="{FF2B5EF4-FFF2-40B4-BE49-F238E27FC236}">
                <a16:creationId xmlns:a16="http://schemas.microsoft.com/office/drawing/2014/main" id="{092A18EF-AE5A-4B28-96E9-4196F5F4D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877" y="1733711"/>
            <a:ext cx="7286523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Vinculamos anúncios e formulários à origem do contato.</a:t>
            </a:r>
          </a:p>
        </p:txBody>
      </p:sp>
      <p:sp>
        <p:nvSpPr>
          <p:cNvPr id="6" name="21.3">
            <a:extLst xmlns:a="http://schemas.openxmlformats.org/drawingml/2006/main">
              <a:ext uri="{FF2B5EF4-FFF2-40B4-BE49-F238E27FC236}">
                <a16:creationId xmlns:a16="http://schemas.microsoft.com/office/drawing/2014/main" id="{93495DB4-6046-48C0-AD48-9E6783B3C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2805553"/>
            <a:ext cx="3492983" cy="3819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975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975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75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Acompanhamento comercial</a:t>
            </a:r>
          </a:p>
        </p:txBody>
      </p:sp>
      <p:sp>
        <p:nvSpPr>
          <p:cNvPr id="7" name="21.4">
            <a:extLst xmlns:a="http://schemas.openxmlformats.org/drawingml/2006/main">
              <a:ext uri="{FF2B5EF4-FFF2-40B4-BE49-F238E27FC236}">
                <a16:creationId xmlns:a16="http://schemas.microsoft.com/office/drawing/2014/main" id="{EDC7E0A8-7CE7-4B5B-A8DE-29C64798F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877" y="2800752"/>
            <a:ext cx="7286523" cy="7283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O CRM registra agendamentos, orçamentos e etapas de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21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cada oportunidade.</a:t>
            </a:r>
          </a:p>
        </p:txBody>
      </p:sp>
      <p:sp>
        <p:nvSpPr>
          <p:cNvPr id="8" name="21.5">
            <a:extLst xmlns:a="http://schemas.openxmlformats.org/drawingml/2006/main">
              <a:ext uri="{FF2B5EF4-FFF2-40B4-BE49-F238E27FC236}">
                <a16:creationId xmlns:a16="http://schemas.microsoft.com/office/drawing/2014/main" id="{EFD63911-DEE8-4991-A08F-3161DFAA2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867793"/>
            <a:ext cx="3492983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Conciliação de vendas</a:t>
            </a:r>
          </a:p>
        </p:txBody>
      </p:sp>
      <p:sp>
        <p:nvSpPr>
          <p:cNvPr id="9" name="21.6">
            <a:extLst xmlns:a="http://schemas.openxmlformats.org/drawingml/2006/main">
              <a:ext uri="{FF2B5EF4-FFF2-40B4-BE49-F238E27FC236}">
                <a16:creationId xmlns:a16="http://schemas.microsoft.com/office/drawing/2014/main" id="{1F039B90-FC55-4A0A-8E5D-7A96BF10A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877" y="3867425"/>
            <a:ext cx="7286523" cy="7283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Relacionamos pedidos a contatos e verificamos duplicidades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21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e devoluções.</a:t>
            </a:r>
          </a:p>
        </p:txBody>
      </p:sp>
      <p:sp>
        <p:nvSpPr>
          <p:cNvPr id="10" name="21.7">
            <a:extLst xmlns:a="http://schemas.openxmlformats.org/drawingml/2006/main">
              <a:ext uri="{FF2B5EF4-FFF2-40B4-BE49-F238E27FC236}">
                <a16:creationId xmlns:a16="http://schemas.microsoft.com/office/drawing/2014/main" id="{22684E33-83AF-4D60-875A-6B165F50F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934466"/>
            <a:ext cx="3492983" cy="402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Decisões com dados</a:t>
            </a:r>
          </a:p>
        </p:txBody>
      </p:sp>
      <p:sp>
        <p:nvSpPr>
          <p:cNvPr id="11" name="21.8">
            <a:extLst xmlns:a="http://schemas.openxmlformats.org/drawingml/2006/main">
              <a:ext uri="{FF2B5EF4-FFF2-40B4-BE49-F238E27FC236}">
                <a16:creationId xmlns:a16="http://schemas.microsoft.com/office/drawing/2014/main" id="{CD5400A5-D046-42EF-AFBB-10E73C514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877" y="4934111"/>
            <a:ext cx="7286523" cy="7283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0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Avaliamos o custo por cliente, as vendas atribuídas e a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210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recompra para ajustar o plano.</a:t>
            </a:r>
          </a:p>
        </p:txBody>
      </p:sp>
      <p:sp>
        <p:nvSpPr>
          <p:cNvPr id="12" name="21.9">
            <a:extLst xmlns:a="http://schemas.openxmlformats.org/drawingml/2006/main">
              <a:ext uri="{FF2B5EF4-FFF2-40B4-BE49-F238E27FC236}">
                <a16:creationId xmlns:a16="http://schemas.microsoft.com/office/drawing/2014/main" id="{D02FC724-3B01-4C7A-A356-AED285CD0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6005102"/>
            <a:ext cx="10973283" cy="3273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A mensuração depende dos dados disponíveis e do modelo de atribuição acordado.</a:t>
            </a:r>
          </a:p>
        </p:txBody>
      </p:sp>
      <p:sp>
        <p:nvSpPr>
          <p:cNvPr id="13" name="21.10">
            <a:extLst xmlns:a="http://schemas.openxmlformats.org/drawingml/2006/main">
              <a:ext uri="{FF2B5EF4-FFF2-40B4-BE49-F238E27FC236}">
                <a16:creationId xmlns:a16="http://schemas.microsoft.com/office/drawing/2014/main" id="{D91F5642-DBB2-4B4B-BB2F-1883F1173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4" name="21.11">
            <a:extLst xmlns:a="http://schemas.openxmlformats.org/drawingml/2006/main">
              <a:ext uri="{FF2B5EF4-FFF2-40B4-BE49-F238E27FC236}">
                <a16:creationId xmlns:a16="http://schemas.microsoft.com/office/drawing/2014/main" id="{3ECCF64E-68CD-4D7C-968A-769A76C10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417574063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BFE5D2-CF05-488F-B1D4-C22BCC15930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8f6b992b1c497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C0FE83-2C64-41AE-ACE3-24EA78004B0B}"/>
              </a:ext>
            </a:extLst>
          </p:cNvPr>
          <p:cNvGraphicFramePr/>
          <p:nvPr/>
        </p:nvGraphicFramePr>
        <p:xfrm>
          <a:off xmlns:a="http://schemas.openxmlformats.org/drawingml/2006/main" x="609600" y="1638300"/>
          <a:ext xmlns:a="http://schemas.openxmlformats.org/drawingml/2006/main" cx="10972800" cy="4024313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3657600"/>
                <a:gridCol w="7315200"/>
              </a:tblGrid>
              <a:tr h="574902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FAF9F6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Orçamento separado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10111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FAF9F6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Quando se aplica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101112"/>
                    </a:solidFill>
                  </a:tcPr>
                </a:tc>
              </a:tr>
              <a:tr h="574902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Mais conteúdo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Mais de 5 páginas, 20 produtos ou 40 variações.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</a:tr>
              <a:tr h="574902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Mais design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Logo novo, ilustração complexa ou peças adicionais.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</a:tr>
              <a:tr h="574902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Mais revisões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A partir da 3ª rodada ou alteração do conceito aprovado.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</a:tr>
              <a:tr h="574902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Funções avançadas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Reservas, CRM, IA, Master Desk e integrações sob medida.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</a:tr>
              <a:tr h="574902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Outros mercados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Outro idioma, moeda, marca ou local no Google.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F9F8F5"/>
                    </a:solidFill>
                  </a:tcPr>
                </a:tc>
              </a:tr>
              <a:tr h="574902"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1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Trabalho contínuo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  <a:tc>
                  <a:txBody>
                    <a:bodyPr wrap="none" lIns="171450" tIns="0" rIns="133350" bIns="0">
                      <a:noAutofit/>
                    </a:bodyPr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sz="1800" b="0">
                          <a:solidFill>
                            <a:srgbClr val="101113"/>
                          </a:solidFill>
                          <a:latin typeface="Liberation Sans"/>
                          <a:ea typeface="Liberation Sans"/>
                          <a:cs typeface="Liberation Sans"/>
                        </a:rPr>
                        <a:t>SEO mensal, campanhas, publicações e atendimento nas redes.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000000"/>
                      </a:solidFill>
                      <a:prstDash val="solid"/>
                    </a:lnR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EEAE2"/>
                    </a:solidFill>
                  </a:tcPr>
                </a:tc>
              </a:tr>
            </a:tbl>
          </a:graphicData>
        </a:graphic>
      </p:graphicFrame>
      <p:sp>
        <p:nvSpPr>
          <p:cNvPr id="4" name="22.0">
            <a:extLst xmlns:a="http://schemas.openxmlformats.org/drawingml/2006/main">
              <a:ext uri="{FF2B5EF4-FFF2-40B4-BE49-F238E27FC236}">
                <a16:creationId xmlns:a16="http://schemas.microsoft.com/office/drawing/2014/main" id="{95DACB7E-2A15-4140-B27E-0DA5F09EF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Serviços adicionais: limites claros</a:t>
            </a:r>
          </a:p>
        </p:txBody>
      </p:sp>
      <p:sp>
        <p:nvSpPr>
          <p:cNvPr id="5" name="22.15">
            <a:extLst xmlns:a="http://schemas.openxmlformats.org/drawingml/2006/main">
              <a:ext uri="{FF2B5EF4-FFF2-40B4-BE49-F238E27FC236}">
                <a16:creationId xmlns:a16="http://schemas.microsoft.com/office/drawing/2014/main" id="{CCAA0C1A-6C39-4D49-8CB4-E352C60C4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887991"/>
            <a:ext cx="10973283" cy="3777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95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95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Cada adicional exige escopo, preço e prazo por escrito antes do início.</a:t>
            </a:r>
          </a:p>
        </p:txBody>
      </p:sp>
      <p:sp>
        <p:nvSpPr>
          <p:cNvPr id="6" name="22.16">
            <a:extLst xmlns:a="http://schemas.openxmlformats.org/drawingml/2006/main">
              <a:ext uri="{FF2B5EF4-FFF2-40B4-BE49-F238E27FC236}">
                <a16:creationId xmlns:a16="http://schemas.microsoft.com/office/drawing/2014/main" id="{36A273A7-07D1-40B8-815D-F2465E195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7" name="22.17">
            <a:extLst xmlns:a="http://schemas.openxmlformats.org/drawingml/2006/main">
              <a:ext uri="{FF2B5EF4-FFF2-40B4-BE49-F238E27FC236}">
                <a16:creationId xmlns:a16="http://schemas.microsoft.com/office/drawing/2014/main" id="{73F6C788-B67E-49B0-85D9-DA4F317A4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541646872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4FF9F8-44E0-4849-AE75-7A4DC693962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5fad5c54454cd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23.0">
            <a:extLst xmlns:a="http://schemas.openxmlformats.org/drawingml/2006/main">
              <a:ext uri="{FF2B5EF4-FFF2-40B4-BE49-F238E27FC236}">
                <a16:creationId xmlns:a16="http://schemas.microsoft.com/office/drawing/2014/main" id="{E4632C77-9AA5-415C-B019-6E1E8B0EA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Custos externos e materiais do cliente</a:t>
            </a:r>
          </a:p>
        </p:txBody>
      </p:sp>
      <p:sp>
        <p:nvSpPr>
          <p:cNvPr id="4" name="23.1">
            <a:extLst xmlns:a="http://schemas.openxmlformats.org/drawingml/2006/main">
              <a:ext uri="{FF2B5EF4-FFF2-40B4-BE49-F238E27FC236}">
                <a16:creationId xmlns:a16="http://schemas.microsoft.com/office/drawing/2014/main" id="{74BD4DAF-44C7-481A-89C4-529A6615E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1725771"/>
            <a:ext cx="5296014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Software, IA e pagamentos</a:t>
            </a:r>
          </a:p>
        </p:txBody>
      </p:sp>
      <p:sp>
        <p:nvSpPr>
          <p:cNvPr id="5" name="23.2">
            <a:extLst xmlns:a="http://schemas.openxmlformats.org/drawingml/2006/main">
              <a:ext uri="{FF2B5EF4-FFF2-40B4-BE49-F238E27FC236}">
                <a16:creationId xmlns:a16="http://schemas.microsoft.com/office/drawing/2014/main" id="{1A7D9E3B-A968-45E2-9912-D353438C9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2165199"/>
            <a:ext cx="5296014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Licenças, consumo de IA, mensagens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e taxas de pagamento, conforme o projeto.</a:t>
            </a:r>
          </a:p>
        </p:txBody>
      </p:sp>
      <p:sp>
        <p:nvSpPr>
          <p:cNvPr id="6" name="23.3">
            <a:extLst xmlns:a="http://schemas.openxmlformats.org/drawingml/2006/main">
              <a:ext uri="{FF2B5EF4-FFF2-40B4-BE49-F238E27FC236}">
                <a16:creationId xmlns:a16="http://schemas.microsoft.com/office/drawing/2014/main" id="{1353C625-1CF2-48A8-8E57-B7C566136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1725771"/>
            <a:ext cx="5162880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Produção e mídia</a:t>
            </a:r>
          </a:p>
        </p:txBody>
      </p:sp>
      <p:sp>
        <p:nvSpPr>
          <p:cNvPr id="7" name="23.4">
            <a:extLst xmlns:a="http://schemas.openxmlformats.org/drawingml/2006/main">
              <a:ext uri="{FF2B5EF4-FFF2-40B4-BE49-F238E27FC236}">
                <a16:creationId xmlns:a16="http://schemas.microsoft.com/office/drawing/2014/main" id="{BD85B332-895A-46FC-B32A-8DB0C2415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2165199"/>
            <a:ext cx="5162880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Publicidade, fotografia, vídeo e impressão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conforme o orçamento contratado.</a:t>
            </a:r>
          </a:p>
        </p:txBody>
      </p:sp>
      <p:sp>
        <p:nvSpPr>
          <p:cNvPr id="8" name="23.5">
            <a:extLst xmlns:a="http://schemas.openxmlformats.org/drawingml/2006/main">
              <a:ext uri="{FF2B5EF4-FFF2-40B4-BE49-F238E27FC236}">
                <a16:creationId xmlns:a16="http://schemas.microsoft.com/office/drawing/2014/main" id="{F2E52CD5-309B-44F2-B2D7-2B4D40F55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3725932"/>
            <a:ext cx="5296014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Informações e permissões</a:t>
            </a:r>
          </a:p>
        </p:txBody>
      </p:sp>
      <p:sp>
        <p:nvSpPr>
          <p:cNvPr id="9" name="23.6">
            <a:extLst xmlns:a="http://schemas.openxmlformats.org/drawingml/2006/main">
              <a:ext uri="{FF2B5EF4-FFF2-40B4-BE49-F238E27FC236}">
                <a16:creationId xmlns:a16="http://schemas.microsoft.com/office/drawing/2014/main" id="{5AF2FF45-A4AD-4DF5-9C16-CCDA757DE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4165360"/>
            <a:ext cx="5296014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O cliente fornece textos, fotos, preços,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acessos e direitos de uso dos materiais.</a:t>
            </a:r>
          </a:p>
        </p:txBody>
      </p:sp>
      <p:sp>
        <p:nvSpPr>
          <p:cNvPr id="10" name="23.7">
            <a:extLst xmlns:a="http://schemas.openxmlformats.org/drawingml/2006/main">
              <a:ext uri="{FF2B5EF4-FFF2-40B4-BE49-F238E27FC236}">
                <a16:creationId xmlns:a16="http://schemas.microsoft.com/office/drawing/2014/main" id="{8664B9FC-D2FF-4815-9FDE-90A37E5C9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3725932"/>
            <a:ext cx="5162880" cy="3896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1" b="1">
                <a:solidFill>
                  <a:srgbClr val="B49872"/>
                </a:solidFill>
                <a:latin typeface="Liberation Sans"/>
                <a:ea typeface="Liberation Sans"/>
                <a:cs typeface="Liberation Sans"/>
              </a:rPr>
              <a:t>Políticas e operação</a:t>
            </a:r>
          </a:p>
        </p:txBody>
      </p:sp>
      <p:sp>
        <p:nvSpPr>
          <p:cNvPr id="11" name="23.8">
            <a:extLst xmlns:a="http://schemas.openxmlformats.org/drawingml/2006/main">
              <a:ext uri="{FF2B5EF4-FFF2-40B4-BE49-F238E27FC236}">
                <a16:creationId xmlns:a16="http://schemas.microsoft.com/office/drawing/2014/main" id="{4651D9CF-045A-4EC1-8D6C-11D6B5508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520" y="4165360"/>
            <a:ext cx="5162880" cy="6543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O cliente aprova as políticas de venda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rPr>
              <a:t>e gerencia pedidos, estoque e atendimento.</a:t>
            </a:r>
          </a:p>
        </p:txBody>
      </p:sp>
      <p:sp>
        <p:nvSpPr>
          <p:cNvPr id="12" name="23.9">
            <a:extLst xmlns:a="http://schemas.openxmlformats.org/drawingml/2006/main">
              <a:ext uri="{FF2B5EF4-FFF2-40B4-BE49-F238E27FC236}">
                <a16:creationId xmlns:a16="http://schemas.microsoft.com/office/drawing/2014/main" id="{46AAB57A-AAEF-4290-9AF4-792FA164F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689867"/>
            <a:ext cx="10973283" cy="352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A aprovação dos gateways e do Google depende dos respectivos fornecedores.</a:t>
            </a:r>
          </a:p>
        </p:txBody>
      </p:sp>
      <p:sp>
        <p:nvSpPr>
          <p:cNvPr id="13" name="23.10">
            <a:extLst xmlns:a="http://schemas.openxmlformats.org/drawingml/2006/main">
              <a:ext uri="{FF2B5EF4-FFF2-40B4-BE49-F238E27FC236}">
                <a16:creationId xmlns:a16="http://schemas.microsoft.com/office/drawing/2014/main" id="{AAF59B88-7ED6-46D7-94FF-1E559D0E6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4" name="23.11">
            <a:extLst xmlns:a="http://schemas.openxmlformats.org/drawingml/2006/main">
              <a:ext uri="{FF2B5EF4-FFF2-40B4-BE49-F238E27FC236}">
                <a16:creationId xmlns:a16="http://schemas.microsoft.com/office/drawing/2014/main" id="{1C7BB163-3645-4EB2-9C81-23B249489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A9A7A1"/>
                </a:solidFill>
                <a:latin typeface="Liberation Sans"/>
                <a:ea typeface="Liberation Sans"/>
                <a:cs typeface="Liberation Sans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2114260243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661C0B-9E5B-444E-AAF1-EFDACF231E4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78abf9a45e427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24.0">
            <a:extLst xmlns:a="http://schemas.openxmlformats.org/drawingml/2006/main">
              <a:ext uri="{FF2B5EF4-FFF2-40B4-BE49-F238E27FC236}">
                <a16:creationId xmlns:a16="http://schemas.microsoft.com/office/drawing/2014/main" id="{250A8134-A47F-4E26-8E8B-CBCAEACF3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85525"/>
            <a:ext cx="10973283" cy="603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00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Processo de trabalho e entrega</a:t>
            </a:r>
          </a:p>
        </p:txBody>
      </p:sp>
      <p:sp>
        <p:nvSpPr>
          <p:cNvPr id="4" name="24.1">
            <a:extLst xmlns:a="http://schemas.openxmlformats.org/drawingml/2006/main">
              <a:ext uri="{FF2B5EF4-FFF2-40B4-BE49-F238E27FC236}">
                <a16:creationId xmlns:a16="http://schemas.microsoft.com/office/drawing/2014/main" id="{D67F3488-0575-4F0D-94F1-1D3F45287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1711476"/>
            <a:ext cx="10973283" cy="6424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01</a:t>
            </a:r>
          </a:p>
        </p:txBody>
      </p:sp>
      <p:sp>
        <p:nvSpPr>
          <p:cNvPr id="5" name="24.2">
            <a:extLst xmlns:a="http://schemas.openxmlformats.org/drawingml/2006/main">
              <a:ext uri="{FF2B5EF4-FFF2-40B4-BE49-F238E27FC236}">
                <a16:creationId xmlns:a16="http://schemas.microsoft.com/office/drawing/2014/main" id="{845C5BF6-CCF5-45C7-9309-83751344E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1724099"/>
            <a:ext cx="9649206" cy="4147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Definição do projeto</a:t>
            </a:r>
          </a:p>
        </p:txBody>
      </p:sp>
      <p:sp>
        <p:nvSpPr>
          <p:cNvPr id="6" name="24.3">
            <a:extLst xmlns:a="http://schemas.openxmlformats.org/drawingml/2006/main">
              <a:ext uri="{FF2B5EF4-FFF2-40B4-BE49-F238E27FC236}">
                <a16:creationId xmlns:a16="http://schemas.microsoft.com/office/drawing/2014/main" id="{825DA0BA-1568-4FE2-BC55-D28924F2F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2183918"/>
            <a:ext cx="9649206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Pacote, páginas, materiais e acessos. Escopo por escrito.</a:t>
            </a:r>
          </a:p>
        </p:txBody>
      </p:sp>
      <p:sp>
        <p:nvSpPr>
          <p:cNvPr id="7" name="24.4">
            <a:extLst xmlns:a="http://schemas.openxmlformats.org/drawingml/2006/main">
              <a:ext uri="{FF2B5EF4-FFF2-40B4-BE49-F238E27FC236}">
                <a16:creationId xmlns:a16="http://schemas.microsoft.com/office/drawing/2014/main" id="{C2FFA15A-1D9C-4CAF-B614-BAE17689B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2730639"/>
            <a:ext cx="10973283" cy="6424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sp>
        <p:nvSpPr>
          <p:cNvPr id="8" name="24.5">
            <a:extLst xmlns:a="http://schemas.openxmlformats.org/drawingml/2006/main">
              <a:ext uri="{FF2B5EF4-FFF2-40B4-BE49-F238E27FC236}">
                <a16:creationId xmlns:a16="http://schemas.microsoft.com/office/drawing/2014/main" id="{AE66C948-D7CB-493D-B79F-27C28936B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2743261"/>
            <a:ext cx="9649206" cy="4147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Design e revisão</a:t>
            </a:r>
          </a:p>
        </p:txBody>
      </p:sp>
      <p:sp>
        <p:nvSpPr>
          <p:cNvPr id="9" name="24.6">
            <a:extLst xmlns:a="http://schemas.openxmlformats.org/drawingml/2006/main">
              <a:ext uri="{FF2B5EF4-FFF2-40B4-BE49-F238E27FC236}">
                <a16:creationId xmlns:a16="http://schemas.microsoft.com/office/drawing/2014/main" id="{F6723039-AD61-4904-901C-AC7C6A458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3203081"/>
            <a:ext cx="9649206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Proposta visual e até 2 rodadas de ajustes consolidados.</a:t>
            </a:r>
          </a:p>
        </p:txBody>
      </p:sp>
      <p:sp>
        <p:nvSpPr>
          <p:cNvPr id="10" name="24.7">
            <a:extLst xmlns:a="http://schemas.openxmlformats.org/drawingml/2006/main">
              <a:ext uri="{FF2B5EF4-FFF2-40B4-BE49-F238E27FC236}">
                <a16:creationId xmlns:a16="http://schemas.microsoft.com/office/drawing/2014/main" id="{7AF406CD-3C7E-4887-850A-FE2A7EC1B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3749801"/>
            <a:ext cx="10973283" cy="6424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  <p:sp>
        <p:nvSpPr>
          <p:cNvPr id="11" name="24.8">
            <a:extLst xmlns:a="http://schemas.openxmlformats.org/drawingml/2006/main">
              <a:ext uri="{FF2B5EF4-FFF2-40B4-BE49-F238E27FC236}">
                <a16:creationId xmlns:a16="http://schemas.microsoft.com/office/drawing/2014/main" id="{645DC215-8A91-4B04-BD51-B4934F903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3762423"/>
            <a:ext cx="9649206" cy="4147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Construção e testes</a:t>
            </a:r>
          </a:p>
        </p:txBody>
      </p:sp>
      <p:sp>
        <p:nvSpPr>
          <p:cNvPr id="12" name="24.9">
            <a:extLst xmlns:a="http://schemas.openxmlformats.org/drawingml/2006/main">
              <a:ext uri="{FF2B5EF4-FFF2-40B4-BE49-F238E27FC236}">
                <a16:creationId xmlns:a16="http://schemas.microsoft.com/office/drawing/2014/main" id="{E4D187D7-2C36-410A-A27F-E150C0321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4222243"/>
            <a:ext cx="9649206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Verificação no celular, links, formulários e compra de teste.</a:t>
            </a:r>
          </a:p>
        </p:txBody>
      </p:sp>
      <p:sp>
        <p:nvSpPr>
          <p:cNvPr id="13" name="24.10">
            <a:extLst xmlns:a="http://schemas.openxmlformats.org/drawingml/2006/main">
              <a:ext uri="{FF2B5EF4-FFF2-40B4-BE49-F238E27FC236}">
                <a16:creationId xmlns:a16="http://schemas.microsoft.com/office/drawing/2014/main" id="{B07D3803-ADD5-473A-AA3A-A5AD82C77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4768963"/>
            <a:ext cx="10973283" cy="6424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529" b="1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  <p:sp>
        <p:nvSpPr>
          <p:cNvPr id="14" name="24.11">
            <a:extLst xmlns:a="http://schemas.openxmlformats.org/drawingml/2006/main">
              <a:ext uri="{FF2B5EF4-FFF2-40B4-BE49-F238E27FC236}">
                <a16:creationId xmlns:a16="http://schemas.microsoft.com/office/drawing/2014/main" id="{F4786D8A-85DA-45E2-A4E1-723B7DC52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4781573"/>
            <a:ext cx="9649206" cy="4147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Publicação e arquivos</a:t>
            </a:r>
          </a:p>
        </p:txBody>
      </p:sp>
      <p:sp>
        <p:nvSpPr>
          <p:cNvPr id="15" name="24.12">
            <a:extLst xmlns:a="http://schemas.openxmlformats.org/drawingml/2006/main">
              <a:ext uri="{FF2B5EF4-FFF2-40B4-BE49-F238E27FC236}">
                <a16:creationId xmlns:a16="http://schemas.microsoft.com/office/drawing/2014/main" id="{084EB54D-3EA2-4E7D-82DE-A7C9BD72C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3194" y="5241405"/>
            <a:ext cx="9649206" cy="364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1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Entrega das artes, acesso ao site e ativação do serviço mensal.</a:t>
            </a:r>
          </a:p>
        </p:txBody>
      </p:sp>
      <p:sp>
        <p:nvSpPr>
          <p:cNvPr id="16" name="24.13">
            <a:extLst xmlns:a="http://schemas.openxmlformats.org/drawingml/2006/main">
              <a:ext uri="{FF2B5EF4-FFF2-40B4-BE49-F238E27FC236}">
                <a16:creationId xmlns:a16="http://schemas.microsoft.com/office/drawing/2014/main" id="{B7622078-DCEF-46C2-9A8E-B63234F13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5937452"/>
            <a:ext cx="10973283" cy="3406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O prazo e a forma de pagamento são acordados após a confirmação dos materiais e do escopo.</a:t>
            </a:r>
          </a:p>
        </p:txBody>
      </p:sp>
      <p:sp>
        <p:nvSpPr>
          <p:cNvPr id="17" name="24.14">
            <a:extLst xmlns:a="http://schemas.openxmlformats.org/drawingml/2006/main">
              <a:ext uri="{FF2B5EF4-FFF2-40B4-BE49-F238E27FC236}">
                <a16:creationId xmlns:a16="http://schemas.microsoft.com/office/drawing/2014/main" id="{2056C545-2657-4EA0-B991-31AF55287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486" y="6382249"/>
            <a:ext cx="10249014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THE BRINMONT MANAGEMENT GROUP</a:t>
            </a:r>
          </a:p>
        </p:txBody>
      </p:sp>
      <p:sp>
        <p:nvSpPr>
          <p:cNvPr id="18" name="24.15">
            <a:extLst xmlns:a="http://schemas.openxmlformats.org/drawingml/2006/main">
              <a:ext uri="{FF2B5EF4-FFF2-40B4-BE49-F238E27FC236}">
                <a16:creationId xmlns:a16="http://schemas.microsoft.com/office/drawing/2014/main" id="{5DA6A790-CFC9-45FA-9199-04810E3AB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202" y="6382249"/>
            <a:ext cx="361798" cy="226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049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192752554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A8BFC4-CDD9-4B43-BC35-79ADFE41609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7cb1f3e4b24e9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120" cy="6858000"/>
          </a:xfrm>
          <a:prstGeom xmlns:a="http://schemas.openxmlformats.org/drawingml/2006/main" prst="rect">
            <a:avLst/>
          </a:prstGeom>
        </p:spPr>
      </p:pic>
      <p:sp>
        <p:nvSpPr>
          <p:cNvPr id="10" name="Enlace original 1">
            <a:hlinkClick xmlns:r="http://schemas.openxmlformats.org/officeDocument/2006/relationships" xmlns:a="http://schemas.openxmlformats.org/drawingml/2006/main" r:id="R676f892ca90b49fa"/>
            <a:extLst xmlns:a="http://schemas.openxmlformats.org/drawingml/2006/main">
              <a:ext uri="{FF2B5EF4-FFF2-40B4-BE49-F238E27FC236}">
                <a16:creationId xmlns:a16="http://schemas.microsoft.com/office/drawing/2014/main" id="{13B16818-0919-4546-BAAD-FB09689FB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788" y="4191114"/>
            <a:ext cx="6143574" cy="62820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</p:sp>
      <p:sp>
        <p:nvSpPr>
          <p:cNvPr id="11" name="Enlace original 2">
            <a:hlinkClick xmlns:r="http://schemas.openxmlformats.org/officeDocument/2006/relationships" xmlns:a="http://schemas.openxmlformats.org/drawingml/2006/main" r:id="Rf2d8cb10fcc24161"/>
            <a:extLst xmlns:a="http://schemas.openxmlformats.org/drawingml/2006/main">
              <a:ext uri="{FF2B5EF4-FFF2-40B4-BE49-F238E27FC236}">
                <a16:creationId xmlns:a16="http://schemas.microsoft.com/office/drawing/2014/main" id="{89786F40-AB99-4D73-8EA6-C3CF623CA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509" y="4276801"/>
            <a:ext cx="5762333" cy="52344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</p:sp>
      <p:sp>
        <p:nvSpPr>
          <p:cNvPr id="12" name="Enlace original 3">
            <a:hlinkClick xmlns:r="http://schemas.openxmlformats.org/officeDocument/2006/relationships" xmlns:a="http://schemas.openxmlformats.org/drawingml/2006/main" r:id="Rcf606ade26c74983"/>
            <a:extLst xmlns:a="http://schemas.openxmlformats.org/drawingml/2006/main">
              <a:ext uri="{FF2B5EF4-FFF2-40B4-BE49-F238E27FC236}">
                <a16:creationId xmlns:a16="http://schemas.microsoft.com/office/drawing/2014/main" id="{682A874E-FF6B-4241-8DCC-F11540716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788" y="4905349"/>
            <a:ext cx="6143574" cy="62820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</p:sp>
      <p:sp>
        <p:nvSpPr>
          <p:cNvPr id="13" name="Enlace original 4">
            <a:hlinkClick xmlns:r="http://schemas.openxmlformats.org/officeDocument/2006/relationships" xmlns:a="http://schemas.openxmlformats.org/drawingml/2006/main" r:id="R17da3d45206446e6"/>
            <a:extLst xmlns:a="http://schemas.openxmlformats.org/drawingml/2006/main">
              <a:ext uri="{FF2B5EF4-FFF2-40B4-BE49-F238E27FC236}">
                <a16:creationId xmlns:a16="http://schemas.microsoft.com/office/drawing/2014/main" id="{3EE980D5-C9FE-46CF-881A-9F6C312B0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509" y="4991036"/>
            <a:ext cx="5762333" cy="52344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</p:sp>
      <p:sp>
        <p:nvSpPr>
          <p:cNvPr id="14" name="Enlace original 5">
            <a:hlinkClick xmlns:r="http://schemas.openxmlformats.org/officeDocument/2006/relationships" xmlns:a="http://schemas.openxmlformats.org/drawingml/2006/main" r:id="R1c3cae93453d4c50"/>
            <a:extLst xmlns:a="http://schemas.openxmlformats.org/drawingml/2006/main">
              <a:ext uri="{FF2B5EF4-FFF2-40B4-BE49-F238E27FC236}">
                <a16:creationId xmlns:a16="http://schemas.microsoft.com/office/drawing/2014/main" id="{F559D34A-F259-4C90-A6BD-CA44EAFA2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788" y="5619598"/>
            <a:ext cx="6143574" cy="62820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</p:sp>
      <p:sp>
        <p:nvSpPr>
          <p:cNvPr id="15" name="Enlace original 6">
            <a:hlinkClick xmlns:r="http://schemas.openxmlformats.org/officeDocument/2006/relationships" xmlns:a="http://schemas.openxmlformats.org/drawingml/2006/main" r:id="Rca87ac95f6f24679"/>
            <a:extLst xmlns:a="http://schemas.openxmlformats.org/drawingml/2006/main">
              <a:ext uri="{FF2B5EF4-FFF2-40B4-BE49-F238E27FC236}">
                <a16:creationId xmlns:a16="http://schemas.microsoft.com/office/drawing/2014/main" id="{AF256C7E-40DE-48FA-A943-62CEF6248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509" y="5705640"/>
            <a:ext cx="5762333" cy="523443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</p:sp>
      <p:sp>
        <p:nvSpPr>
          <p:cNvPr id="16" name="Enlace original 7">
            <a:hlinkClick xmlns:r="http://schemas.openxmlformats.org/officeDocument/2006/relationships" xmlns:a="http://schemas.openxmlformats.org/drawingml/2006/main" r:id="R9fdbca04351a4d4c"/>
            <a:extLst xmlns:a="http://schemas.openxmlformats.org/drawingml/2006/main">
              <a:ext uri="{FF2B5EF4-FFF2-40B4-BE49-F238E27FC236}">
                <a16:creationId xmlns:a16="http://schemas.microsoft.com/office/drawing/2014/main" id="{1A942D3D-E85D-4DBB-8A9F-538255D3B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987" y="6491160"/>
            <a:ext cx="3123895" cy="17819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>
            <a:noFill/>
          </a:ln>
        </p:spPr>
      </p:sp>
      <p:sp>
        <p:nvSpPr>
          <p:cNvPr id="17" name="Localized text background">
            <a:extLst xmlns:a="http://schemas.openxmlformats.org/drawingml/2006/main">
              <a:ext uri="{FF2B5EF4-FFF2-40B4-BE49-F238E27FC236}">
                <a16:creationId xmlns:a16="http://schemas.microsoft.com/office/drawing/2014/main" id="{52DD3566-11A0-453A-A327-381458A22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900" y="6438900"/>
            <a:ext cx="3810000" cy="30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8" name="25.0">
            <a:extLst xmlns:a="http://schemas.openxmlformats.org/drawingml/2006/main">
              <a:ext uri="{FF2B5EF4-FFF2-40B4-BE49-F238E27FC236}">
                <a16:creationId xmlns:a16="http://schemas.microsoft.com/office/drawing/2014/main" id="{02A6BC43-2A9A-4E8C-9141-CDC0E1D61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521" y="633196"/>
            <a:ext cx="6143879" cy="6088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29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3329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29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Vamos falar sobre seu projeto</a:t>
            </a:r>
          </a:p>
        </p:txBody>
      </p:sp>
      <p:sp>
        <p:nvSpPr>
          <p:cNvPr id="19" name="25.1">
            <a:extLst xmlns:a="http://schemas.openxmlformats.org/drawingml/2006/main">
              <a:ext uri="{FF2B5EF4-FFF2-40B4-BE49-F238E27FC236}">
                <a16:creationId xmlns:a16="http://schemas.microsoft.com/office/drawing/2014/main" id="{BE963806-3C1F-4658-B9FB-7C8583050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521" y="2029381"/>
            <a:ext cx="6143879" cy="7512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Site a partir de $7.000 MXN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1" b="1">
                <a:solidFill>
                  <a:srgbClr val="101113"/>
                </a:solidFill>
                <a:latin typeface="Liberation Sans"/>
                <a:ea typeface="Liberation Sans"/>
                <a:cs typeface="Liberation Sans"/>
              </a:rPr>
              <a:t>Loja virtual a partir de $12.500 MXN</a:t>
            </a:r>
          </a:p>
        </p:txBody>
      </p:sp>
      <p:sp>
        <p:nvSpPr>
          <p:cNvPr id="20" name="25.2">
            <a:extLst xmlns:a="http://schemas.openxmlformats.org/drawingml/2006/main">
              <a:ext uri="{FF2B5EF4-FFF2-40B4-BE49-F238E27FC236}">
                <a16:creationId xmlns:a16="http://schemas.microsoft.com/office/drawing/2014/main" id="{51898473-C6AC-42A0-8ABD-7FE3229A5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521" y="3231782"/>
            <a:ext cx="6143879" cy="6314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Serviço mensal a partir de $550 MXN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0">
                <a:solidFill>
                  <a:srgbClr val="595B5C"/>
                </a:solidFill>
                <a:latin typeface="Liberation Sans"/>
                <a:ea typeface="Liberation Sans"/>
                <a:cs typeface="Liberation Sans"/>
              </a:rPr>
              <a:t>IVA incluído. Campanhas e sistemas sob orçamento</a:t>
            </a:r>
          </a:p>
        </p:txBody>
      </p:sp>
      <p:sp>
        <p:nvSpPr>
          <p:cNvPr id="21" name="25.3">
            <a:extLst xmlns:a="http://schemas.openxmlformats.org/drawingml/2006/main">
              <a:ext uri="{FF2B5EF4-FFF2-40B4-BE49-F238E27FC236}">
                <a16:creationId xmlns:a16="http://schemas.microsoft.com/office/drawing/2014/main" id="{3AF26AC5-B563-4946-8157-9A39FE584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598" y="4262344"/>
            <a:ext cx="5962802" cy="5829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ba3fdd5cdb0449bc"/>
              </a:rPr>
              <a:t>WhatsApp de Camilo Bringuier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6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ab1bc7345f2a4f89"/>
              </a:rPr>
              <a:t>786.736.0346</a:t>
            </a:r>
          </a:p>
        </p:txBody>
      </p:sp>
      <p:sp>
        <p:nvSpPr>
          <p:cNvPr id="22" name="25.4">
            <a:extLst xmlns:a="http://schemas.openxmlformats.org/drawingml/2006/main">
              <a:ext uri="{FF2B5EF4-FFF2-40B4-BE49-F238E27FC236}">
                <a16:creationId xmlns:a16="http://schemas.microsoft.com/office/drawing/2014/main" id="{A4FB9E43-13B0-4415-B680-2E67C0F92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598" y="4976579"/>
            <a:ext cx="5962802" cy="5829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9039d5f51ee14eb7"/>
              </a:rPr>
              <a:t>WhatsApp de Paulina Bringuier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6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688f5648c14548c1"/>
              </a:rPr>
              <a:t>786.736.0346</a:t>
            </a:r>
          </a:p>
        </p:txBody>
      </p:sp>
      <p:sp>
        <p:nvSpPr>
          <p:cNvPr id="23" name="25.5">
            <a:extLst xmlns:a="http://schemas.openxmlformats.org/drawingml/2006/main">
              <a:ext uri="{FF2B5EF4-FFF2-40B4-BE49-F238E27FC236}">
                <a16:creationId xmlns:a16="http://schemas.microsoft.com/office/drawing/2014/main" id="{2589775A-40BE-4933-A1F2-F3B97993C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598" y="5691183"/>
            <a:ext cx="5962802" cy="5829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6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7d265536f40549af"/>
              </a:rPr>
              <a:t>Enviar e-mail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6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FAF9F6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3e528b2e3b17470b"/>
              </a:rPr>
              <a:t>info@thebrinmontmgmtgroup.com</a:t>
            </a:r>
          </a:p>
        </p:txBody>
      </p:sp>
      <p:sp>
        <p:nvSpPr>
          <p:cNvPr id="24" name="25.6">
            <a:extLst xmlns:a="http://schemas.openxmlformats.org/drawingml/2006/main">
              <a:ext uri="{FF2B5EF4-FFF2-40B4-BE49-F238E27FC236}">
                <a16:creationId xmlns:a16="http://schemas.microsoft.com/office/drawing/2014/main" id="{B6A532D4-FF3C-4BC1-846E-63851414C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117" y="6425823"/>
            <a:ext cx="4661383" cy="3021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467886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lnSpc>
                <a:spcPct val="100000"/>
              </a:lnSpc>
              <a:buNone/>
              <a:defRPr sz="1500" b="0">
                <a:solidFill>
                  <a:srgbClr val="467886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00" b="0">
                <a:solidFill>
                  <a:srgbClr val="467886"/>
                </a:solidFill>
                <a:latin typeface="Liberation Sans"/>
                <a:ea typeface="Liberation Sans"/>
                <a:cs typeface="Liberation Sans"/>
                <a:hlinkClick xmlns:r="http://schemas.openxmlformats.org/officeDocument/2006/relationships" r:id="Ra80b1a45297f4a8d"/>
              </a:rPr>
              <a:t>thebrinmontmgmtgroup.com</a:t>
            </a:r>
          </a:p>
        </p:txBody>
      </p:sp>
    </p:spTree>
    <p:extLst>
      <p:ext uri="{BB962C8B-B14F-4D97-AF65-F5344CB8AC3E}">
        <p14:creationId xmlns:p14="http://schemas.microsoft.com/office/powerpoint/2010/main" val="111605796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2026-10-14T04:39:49.5690000Z</dcterms:created>
  <dcterms:modified xsi:type="dcterms:W3CDTF">2026-10-14T04:39:49.5690000Z</dcterms:modified>
</coreProperties>
</file>