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d1c8370a6741bd" /><Relationship Type="http://schemas.openxmlformats.org/officeDocument/2006/relationships/extended-properties" Target="/docProps/app.xml" Id="R8d6e9327250046b2" /><Relationship Type="http://schemas.openxmlformats.org/officeDocument/2006/relationships/officeDocument" Target="/ppt/presentation.xml" Id="Rf18cba3d0de24b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23efdb37ea4a1c"/>
  </p:sldMasterIdLst>
  <p:notesMasterIdLst>
    <p:notesMasterId xmlns:r="http://schemas.openxmlformats.org/officeDocument/2006/relationships" r:id="R09b65420dde64f91"/>
  </p:notesMasterIdLst>
  <p:sldIdLst>
    <p:sldId xmlns:r="http://schemas.openxmlformats.org/officeDocument/2006/relationships" id="256" r:id="R554a8786cf4f4ea1"/>
    <p:sldId xmlns:r="http://schemas.openxmlformats.org/officeDocument/2006/relationships" id="257" r:id="R54d7cdf1e4ab469a"/>
    <p:sldId xmlns:r="http://schemas.openxmlformats.org/officeDocument/2006/relationships" id="258" r:id="Rd26470bc971d4550"/>
    <p:sldId xmlns:r="http://schemas.openxmlformats.org/officeDocument/2006/relationships" id="259" r:id="R17b82afdd37a4a94"/>
    <p:sldId xmlns:r="http://schemas.openxmlformats.org/officeDocument/2006/relationships" id="260" r:id="Raf8111759a674335"/>
    <p:sldId xmlns:r="http://schemas.openxmlformats.org/officeDocument/2006/relationships" id="261" r:id="R1de374c1f4484b58"/>
    <p:sldId xmlns:r="http://schemas.openxmlformats.org/officeDocument/2006/relationships" id="262" r:id="R736a3b2a56a74d9c"/>
    <p:sldId xmlns:r="http://schemas.openxmlformats.org/officeDocument/2006/relationships" id="263" r:id="R0261715128474724"/>
    <p:sldId xmlns:r="http://schemas.openxmlformats.org/officeDocument/2006/relationships" id="264" r:id="R5d5b4c7000554696"/>
    <p:sldId xmlns:r="http://schemas.openxmlformats.org/officeDocument/2006/relationships" id="265" r:id="R74229812ba4b4619"/>
    <p:sldId xmlns:r="http://schemas.openxmlformats.org/officeDocument/2006/relationships" id="266" r:id="R9616e11250a843d5"/>
    <p:sldId xmlns:r="http://schemas.openxmlformats.org/officeDocument/2006/relationships" id="267" r:id="R869bcd752edb4bda"/>
    <p:sldId xmlns:r="http://schemas.openxmlformats.org/officeDocument/2006/relationships" id="268" r:id="Reea5f0e908014835"/>
    <p:sldId xmlns:r="http://schemas.openxmlformats.org/officeDocument/2006/relationships" id="269" r:id="Rf1ecfa41c2fc402e"/>
    <p:sldId xmlns:r="http://schemas.openxmlformats.org/officeDocument/2006/relationships" id="270" r:id="Red053e5e8b8444a6"/>
    <p:sldId xmlns:r="http://schemas.openxmlformats.org/officeDocument/2006/relationships" id="271" r:id="Rd95fee4e5a49492a"/>
    <p:sldId xmlns:r="http://schemas.openxmlformats.org/officeDocument/2006/relationships" id="272" r:id="R5f8d6a403df1420f"/>
    <p:sldId xmlns:r="http://schemas.openxmlformats.org/officeDocument/2006/relationships" id="273" r:id="R3351781342804d43"/>
    <p:sldId xmlns:r="http://schemas.openxmlformats.org/officeDocument/2006/relationships" id="274" r:id="R2910d4ade988433b"/>
    <p:sldId xmlns:r="http://schemas.openxmlformats.org/officeDocument/2006/relationships" id="275" r:id="R803cfaac3c51408e"/>
    <p:sldId xmlns:r="http://schemas.openxmlformats.org/officeDocument/2006/relationships" id="276" r:id="Rd949fb8cac0542c9"/>
    <p:sldId xmlns:r="http://schemas.openxmlformats.org/officeDocument/2006/relationships" id="277" r:id="R78fe8ff4be8642fe"/>
    <p:sldId xmlns:r="http://schemas.openxmlformats.org/officeDocument/2006/relationships" id="278" r:id="R040f54e25f93443f"/>
    <p:sldId xmlns:r="http://schemas.openxmlformats.org/officeDocument/2006/relationships" id="279" r:id="R4c33619c35b244cc"/>
    <p:sldId xmlns:r="http://schemas.openxmlformats.org/officeDocument/2006/relationships" id="280" r:id="R162984a91a884da9"/>
  </p:sldIdLst>
  <p:sldSz cx="1219212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ee9f3c9a714813" /><Relationship Type="http://schemas.openxmlformats.org/officeDocument/2006/relationships/slideMaster" Target="/ppt/slideMasters/slideMaster1.xml" Id="R3d23efdb37ea4a1c" /><Relationship Type="http://schemas.openxmlformats.org/officeDocument/2006/relationships/notesMaster" Target="/ppt/notesMasters/notesMaster1.xml" Id="R09b65420dde64f91" /><Relationship Type="http://schemas.openxmlformats.org/officeDocument/2006/relationships/presProps" Target="/ppt/presProps.xml" Id="R7f6dba64c66543ab" /><Relationship Type="http://schemas.openxmlformats.org/officeDocument/2006/relationships/tableStyles" Target="/ppt/tableStyles.xml" Id="Rd02e7d39894c49d3" /><Relationship Type="http://schemas.openxmlformats.org/officeDocument/2006/relationships/slide" Target="/ppt/slides/slide1.xml" Id="R554a8786cf4f4ea1" /><Relationship Type="http://schemas.openxmlformats.org/officeDocument/2006/relationships/slide" Target="/ppt/slides/slide2.xml" Id="R54d7cdf1e4ab469a" /><Relationship Type="http://schemas.openxmlformats.org/officeDocument/2006/relationships/slide" Target="/ppt/slides/slide3.xml" Id="Rd26470bc971d4550" /><Relationship Type="http://schemas.openxmlformats.org/officeDocument/2006/relationships/slide" Target="/ppt/slides/slide4.xml" Id="R17b82afdd37a4a94" /><Relationship Type="http://schemas.openxmlformats.org/officeDocument/2006/relationships/slide" Target="/ppt/slides/slide5.xml" Id="Raf8111759a674335" /><Relationship Type="http://schemas.openxmlformats.org/officeDocument/2006/relationships/slide" Target="/ppt/slides/slide6.xml" Id="R1de374c1f4484b58" /><Relationship Type="http://schemas.openxmlformats.org/officeDocument/2006/relationships/slide" Target="/ppt/slides/slide7.xml" Id="R736a3b2a56a74d9c" /><Relationship Type="http://schemas.openxmlformats.org/officeDocument/2006/relationships/slide" Target="/ppt/slides/slide8.xml" Id="R0261715128474724" /><Relationship Type="http://schemas.openxmlformats.org/officeDocument/2006/relationships/slide" Target="/ppt/slides/slide9.xml" Id="R5d5b4c7000554696" /><Relationship Type="http://schemas.openxmlformats.org/officeDocument/2006/relationships/slide" Target="/ppt/slides/slide10.xml" Id="R74229812ba4b4619" /><Relationship Type="http://schemas.openxmlformats.org/officeDocument/2006/relationships/slide" Target="/ppt/slides/slide11.xml" Id="R9616e11250a843d5" /><Relationship Type="http://schemas.openxmlformats.org/officeDocument/2006/relationships/slide" Target="/ppt/slides/slide12.xml" Id="R869bcd752edb4bda" /><Relationship Type="http://schemas.openxmlformats.org/officeDocument/2006/relationships/slide" Target="/ppt/slides/slide13.xml" Id="Reea5f0e908014835" /><Relationship Type="http://schemas.openxmlformats.org/officeDocument/2006/relationships/slide" Target="/ppt/slides/slide14.xml" Id="Rf1ecfa41c2fc402e" /><Relationship Type="http://schemas.openxmlformats.org/officeDocument/2006/relationships/slide" Target="/ppt/slides/slide15.xml" Id="Red053e5e8b8444a6" /><Relationship Type="http://schemas.openxmlformats.org/officeDocument/2006/relationships/slide" Target="/ppt/slides/slide16.xml" Id="Rd95fee4e5a49492a" /><Relationship Type="http://schemas.openxmlformats.org/officeDocument/2006/relationships/slide" Target="/ppt/slides/slide17.xml" Id="R5f8d6a403df1420f" /><Relationship Type="http://schemas.openxmlformats.org/officeDocument/2006/relationships/slide" Target="/ppt/slides/slide18.xml" Id="R3351781342804d43" /><Relationship Type="http://schemas.openxmlformats.org/officeDocument/2006/relationships/slide" Target="/ppt/slides/slide19.xml" Id="R2910d4ade988433b" /><Relationship Type="http://schemas.openxmlformats.org/officeDocument/2006/relationships/slide" Target="/ppt/slides/slide20.xml" Id="R803cfaac3c51408e" /><Relationship Type="http://schemas.openxmlformats.org/officeDocument/2006/relationships/slide" Target="/ppt/slides/slide21.xml" Id="Rd949fb8cac0542c9" /><Relationship Type="http://schemas.openxmlformats.org/officeDocument/2006/relationships/slide" Target="/ppt/slides/slide22.xml" Id="R78fe8ff4be8642fe" /><Relationship Type="http://schemas.openxmlformats.org/officeDocument/2006/relationships/slide" Target="/ppt/slides/slide23.xml" Id="R040f54e25f93443f" /><Relationship Type="http://schemas.openxmlformats.org/officeDocument/2006/relationships/slide" Target="/ppt/slides/slide24.xml" Id="R4c33619c35b244cc" /><Relationship Type="http://schemas.openxmlformats.org/officeDocument/2006/relationships/slide" Target="/ppt/slides/slide25.xml" Id="R162984a91a884d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4fabebc0ff49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1233fc0575481a" /><Relationship Type="http://schemas.openxmlformats.org/officeDocument/2006/relationships/notesMaster" Target="/ppt/notesMasters/notesMaster1.xml" Id="Rf703cb9ffa5a44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e0c12f311c41aa" /><Relationship Type="http://schemas.openxmlformats.org/officeDocument/2006/relationships/notesMaster" Target="/ppt/notesMasters/notesMaster1.xml" Id="Rd73b5acaa03b44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71ea191169408a" /><Relationship Type="http://schemas.openxmlformats.org/officeDocument/2006/relationships/notesMaster" Target="/ppt/notesMasters/notesMaster1.xml" Id="R196236b3c2fa46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66ddf49b74434f" /><Relationship Type="http://schemas.openxmlformats.org/officeDocument/2006/relationships/notesMaster" Target="/ppt/notesMasters/notesMaster1.xml" Id="R3c1844dcaee34a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3a9fbc574b423d" /><Relationship Type="http://schemas.openxmlformats.org/officeDocument/2006/relationships/notesMaster" Target="/ppt/notesMasters/notesMaster1.xml" Id="R19d69a67c9dd4d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d71693757b4c2c" /><Relationship Type="http://schemas.openxmlformats.org/officeDocument/2006/relationships/notesMaster" Target="/ppt/notesMasters/notesMaster1.xml" Id="R7024d49cf10244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f6136d38194c41" /><Relationship Type="http://schemas.openxmlformats.org/officeDocument/2006/relationships/notesMaster" Target="/ppt/notesMasters/notesMaster1.xml" Id="R42c4b664c07847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7e98588cef6435c" /><Relationship Type="http://schemas.openxmlformats.org/officeDocument/2006/relationships/notesMaster" Target="/ppt/notesMasters/notesMaster1.xml" Id="Race176fca5fb48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e49bc4e06b4d88" /><Relationship Type="http://schemas.openxmlformats.org/officeDocument/2006/relationships/notesMaster" Target="/ppt/notesMasters/notesMaster1.xml" Id="R90de85661e6342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ed21c8cac344ee" /><Relationship Type="http://schemas.openxmlformats.org/officeDocument/2006/relationships/notesMaster" Target="/ppt/notesMasters/notesMaster1.xml" Id="R37cd6f4b1d484e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170aad26dc649cb" /><Relationship Type="http://schemas.openxmlformats.org/officeDocument/2006/relationships/notesMaster" Target="/ppt/notesMasters/notesMaster1.xml" Id="R55628c9aea3b4c6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5dbb6783d644c4e" /><Relationship Type="http://schemas.openxmlformats.org/officeDocument/2006/relationships/notesMaster" Target="/ppt/notesMasters/notesMaster1.xml" Id="Rde262cf4ad634d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29f936344e4f2b" /><Relationship Type="http://schemas.openxmlformats.org/officeDocument/2006/relationships/notesMaster" Target="/ppt/notesMasters/notesMaster1.xml" Id="Ra6992559a020438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986c6b17b064b7b" /><Relationship Type="http://schemas.openxmlformats.org/officeDocument/2006/relationships/notesMaster" Target="/ppt/notesMasters/notesMaster1.xml" Id="Rb2cbe145d0f64cd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a6554c99a8f4255" /><Relationship Type="http://schemas.openxmlformats.org/officeDocument/2006/relationships/notesMaster" Target="/ppt/notesMasters/notesMaster1.xml" Id="Rc91060417bb9432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af9db5481434bf1" /><Relationship Type="http://schemas.openxmlformats.org/officeDocument/2006/relationships/notesMaster" Target="/ppt/notesMasters/notesMaster1.xml" Id="R1a5be03c386549f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7abb5d08ae742cb" /><Relationship Type="http://schemas.openxmlformats.org/officeDocument/2006/relationships/notesMaster" Target="/ppt/notesMasters/notesMaster1.xml" Id="R2f2e8faa270f46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667e9bc85364860" /><Relationship Type="http://schemas.openxmlformats.org/officeDocument/2006/relationships/notesMaster" Target="/ppt/notesMasters/notesMaster1.xml" Id="R580141db52e24c7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396daa0c38b4834" /><Relationship Type="http://schemas.openxmlformats.org/officeDocument/2006/relationships/notesMaster" Target="/ppt/notesMasters/notesMaster1.xml" Id="R42546b2539ae407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9a40c80c5874fb8" /><Relationship Type="http://schemas.openxmlformats.org/officeDocument/2006/relationships/notesMaster" Target="/ppt/notesMasters/notesMaster1.xml" Id="Rf3355b0750c94fd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2b9bed24357476a" /><Relationship Type="http://schemas.openxmlformats.org/officeDocument/2006/relationships/notesMaster" Target="/ppt/notesMasters/notesMaster1.xml" Id="R8e1e1c8fad34454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4da3cdaa20b46b3" /><Relationship Type="http://schemas.openxmlformats.org/officeDocument/2006/relationships/notesMaster" Target="/ppt/notesMasters/notesMaster1.xml" Id="R6a22d424267c426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2e323305cd84a4a" /><Relationship Type="http://schemas.openxmlformats.org/officeDocument/2006/relationships/notesMaster" Target="/ppt/notesMasters/notesMaster1.xml" Id="Ra4a00fa0f8a24a5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eb57e1e8348460d" /><Relationship Type="http://schemas.openxmlformats.org/officeDocument/2006/relationships/notesMaster" Target="/ppt/notesMasters/notesMaster1.xml" Id="R73b2fdfff40145f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c97bc28a9aa4555" /><Relationship Type="http://schemas.openxmlformats.org/officeDocument/2006/relationships/notesMaster" Target="/ppt/notesMasters/notesMaster1.xml" Id="Raea96907cbc34a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a85eef26284ce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32f0c3a0df488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f131b9a9b940b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9010d15c3f44d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7e83b5490b4a1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f1fd8f2a647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484E86-2D91-465C-BCC5-C686D68C3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590800"/>
            <a:ext cx="9753696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1AD8BCC-3CAB-4F6E-AF3F-B17D1396D0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18" y="3771900"/>
            <a:ext cx="8534484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8D96B5-EDFB-4504-B43F-06C979C75A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857500"/>
            <a:ext cx="9753696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751953-5ED9-490D-BAFD-3B7D33174F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AD7A5F-E7B6-46AA-828A-C433C807CD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10820507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09FA47B-298A-4082-BB07-B7067644FC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544894-33CF-459E-9650-1C5D20399D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CDE62A-BA7B-44B1-A677-2D0BFE8EFB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64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38CC6B-0B98-4825-92F9-C0493DF8E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353AD6-62BC-47EC-A0D9-E3DA746206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03a5b6d3f54f6b" /><Relationship Type="http://schemas.openxmlformats.org/officeDocument/2006/relationships/slideLayout" Target="/ppt/slideLayouts/slideLayout1.xml" Id="R4a6306d167a4436d" /><Relationship Type="http://schemas.openxmlformats.org/officeDocument/2006/relationships/slideLayout" Target="/ppt/slideLayouts/slideLayout2.xml" Id="R9acaa35148de4a8a" /><Relationship Type="http://schemas.openxmlformats.org/officeDocument/2006/relationships/slideLayout" Target="/ppt/slideLayouts/slideLayout3.xml" Id="R00e8451f39204c60" /><Relationship Type="http://schemas.openxmlformats.org/officeDocument/2006/relationships/slideLayout" Target="/ppt/slideLayouts/slideLayout4.xml" Id="R1f6e83f346ad4ba3" /><Relationship Type="http://schemas.openxmlformats.org/officeDocument/2006/relationships/slideLayout" Target="/ppt/slideLayouts/slideLayout5.xml" Id="Rcbdd6cbdfda84fd6" /><Relationship Type="http://schemas.openxmlformats.org/officeDocument/2006/relationships/slideLayout" Target="/ppt/slideLayouts/slideLayout6.xml" Id="R32acf3a233ef4c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6306d167a4436d"/>
    <p:sldLayoutId xmlns:r="http://schemas.openxmlformats.org/officeDocument/2006/relationships" id="2147483650" r:id="R9acaa35148de4a8a"/>
    <p:sldLayoutId xmlns:r="http://schemas.openxmlformats.org/officeDocument/2006/relationships" id="2147483651" r:id="R00e8451f39204c60"/>
    <p:sldLayoutId xmlns:r="http://schemas.openxmlformats.org/officeDocument/2006/relationships" id="2147483652" r:id="R1f6e83f346ad4ba3"/>
    <p:sldLayoutId xmlns:r="http://schemas.openxmlformats.org/officeDocument/2006/relationships" id="2147483653" r:id="Rcbdd6cbdfda84fd6"/>
    <p:sldLayoutId xmlns:r="http://schemas.openxmlformats.org/officeDocument/2006/relationships" id="2147483654" r:id="R32acf3a233ef4c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66e1dc785c4d28" /><Relationship Type="http://schemas.openxmlformats.org/officeDocument/2006/relationships/image" Target="/ppt/media/image.jpeg" Id="Rfcaebd9b14354da2" /><Relationship Type="http://schemas.openxmlformats.org/officeDocument/2006/relationships/notesSlide" Target="/ppt/notesSlides/notesSlide1.xml" Id="R1450dd701d3b46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f7f02157dc4b75" /><Relationship Type="http://schemas.openxmlformats.org/officeDocument/2006/relationships/image" Target="/ppt/media/image2.jpeg" Id="Rd877b413e64f4aa5" /><Relationship Type="http://schemas.openxmlformats.org/officeDocument/2006/relationships/hyperlink" Target="https://d2ol7oe51mr4n9.cloudfront.net/user_3FONWvJvbceJs35fpqvgQmHjkv1/d3935b2b-d9c8-4231-b3fc-fff6a86a0318.mp4" TargetMode="External" Id="Rc77f4bc176b3418d" /><Relationship Type="http://schemas.openxmlformats.org/officeDocument/2006/relationships/hyperlink" Target="https://thebrinmontmgmtgroup.com" TargetMode="External" Id="R1d4ad0acef1c4c9b" /><Relationship Type="http://schemas.openxmlformats.org/officeDocument/2006/relationships/hyperlink" Target="https://d2ol7oe51mr4n9.cloudfront.net/user_3FONWvJvbceJs35fpqvgQmHjkv1/d3935b2b-d9c8-4231-b3fc-fff6a86a0318.mp4" TargetMode="External" Id="Ra1fbab77815647eb" /><Relationship Type="http://schemas.openxmlformats.org/officeDocument/2006/relationships/hyperlink" Target="https://thebrinmontmgmtgroup.com" TargetMode="External" Id="Ra4bfe3e049024861" /><Relationship Type="http://schemas.openxmlformats.org/officeDocument/2006/relationships/notesSlide" Target="/ppt/notesSlides/notesSlide2.xml" Id="R9024a4b477c14b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5d6fe069074eed" /><Relationship Type="http://schemas.openxmlformats.org/officeDocument/2006/relationships/image" Target="/ppt/media/image3.jpeg" Id="R8528b45179ad4eca" /><Relationship Type="http://schemas.openxmlformats.org/officeDocument/2006/relationships/notesSlide" Target="/ppt/notesSlides/notesSlide3.xml" Id="R864efaac01964d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e8800c866e4772" /><Relationship Type="http://schemas.openxmlformats.org/officeDocument/2006/relationships/image" Target="/ppt/media/image4.jpeg" Id="R4ae8b669c9f945dd" /><Relationship Type="http://schemas.openxmlformats.org/officeDocument/2006/relationships/hyperlink" Target="https://thebrinmontmgmtgroup.com" TargetMode="External" Id="Rf97ba76087934cb8" /><Relationship Type="http://schemas.openxmlformats.org/officeDocument/2006/relationships/hyperlink" Target="https://thebrinmontmgmtgroup.com" TargetMode="External" Id="R431e93fe8a264ec3" /><Relationship Type="http://schemas.openxmlformats.org/officeDocument/2006/relationships/notesSlide" Target="/ppt/notesSlides/notesSlide4.xml" Id="Rea00bb5bb80342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0ca905ab9c466e" /><Relationship Type="http://schemas.openxmlformats.org/officeDocument/2006/relationships/image" Target="/ppt/media/image5.jpeg" Id="R430aac18a3ac4a4f" /><Relationship Type="http://schemas.openxmlformats.org/officeDocument/2006/relationships/notesSlide" Target="/ppt/notesSlides/notesSlide5.xml" Id="R63b126b3fdee4b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0cf0680e8b4fab" /><Relationship Type="http://schemas.openxmlformats.org/officeDocument/2006/relationships/image" Target="/ppt/media/image6.jpeg" Id="Rb0634a967ec74435" /><Relationship Type="http://schemas.openxmlformats.org/officeDocument/2006/relationships/notesSlide" Target="/ppt/notesSlides/notesSlide6.xml" Id="Rb60ae72c3bf4420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b2a20750a541be" /><Relationship Type="http://schemas.openxmlformats.org/officeDocument/2006/relationships/image" Target="/ppt/media/image7.jpeg" Id="R3c22c05511b146ce" /><Relationship Type="http://schemas.openxmlformats.org/officeDocument/2006/relationships/notesSlide" Target="/ppt/notesSlides/notesSlide7.xml" Id="R0c4dbf9ecd6745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22941d503d44ea" /><Relationship Type="http://schemas.openxmlformats.org/officeDocument/2006/relationships/image" Target="/ppt/media/image8.jpeg" Id="R1ce65d4a2124429a" /><Relationship Type="http://schemas.openxmlformats.org/officeDocument/2006/relationships/notesSlide" Target="/ppt/notesSlides/notesSlide8.xml" Id="Rff71e9d188c742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bb8b3bc5f945e7" /><Relationship Type="http://schemas.openxmlformats.org/officeDocument/2006/relationships/image" Target="/ppt/media/image9.jpeg" Id="Rca07c45911dc4c63" /><Relationship Type="http://schemas.openxmlformats.org/officeDocument/2006/relationships/notesSlide" Target="/ppt/notesSlides/notesSlide9.xml" Id="R374e686ee10548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946ed997a64603" /><Relationship Type="http://schemas.openxmlformats.org/officeDocument/2006/relationships/image" Target="/ppt/media/image10.jpeg" Id="Rad5a061049664edf" /><Relationship Type="http://schemas.openxmlformats.org/officeDocument/2006/relationships/notesSlide" Target="/ppt/notesSlides/notesSlide10.xml" Id="Ra5f9136200d340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3fc2ee3bd74fcd" /><Relationship Type="http://schemas.openxmlformats.org/officeDocument/2006/relationships/image" Target="/ppt/media/image11.jpeg" Id="Rcbd2a2017a924222" /><Relationship Type="http://schemas.openxmlformats.org/officeDocument/2006/relationships/notesSlide" Target="/ppt/notesSlides/notesSlide11.xml" Id="Rd871e02d1dc4402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2bbb1cc82a4899" /><Relationship Type="http://schemas.openxmlformats.org/officeDocument/2006/relationships/image" Target="/ppt/media/image12.jpeg" Id="R6af248bf9d104ef8" /><Relationship Type="http://schemas.openxmlformats.org/officeDocument/2006/relationships/notesSlide" Target="/ppt/notesSlides/notesSlide12.xml" Id="R529233f5c03c40b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f05f88a97349a6" /><Relationship Type="http://schemas.openxmlformats.org/officeDocument/2006/relationships/image" Target="/ppt/media/image13.jpeg" Id="R0e44a900be34426d" /><Relationship Type="http://schemas.openxmlformats.org/officeDocument/2006/relationships/notesSlide" Target="/ppt/notesSlides/notesSlide13.xml" Id="Rff0f370c6b7548a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a71bd1e4904ead" /><Relationship Type="http://schemas.openxmlformats.org/officeDocument/2006/relationships/image" Target="/ppt/media/image14.jpeg" Id="Rda1710dc2db84efa" /><Relationship Type="http://schemas.openxmlformats.org/officeDocument/2006/relationships/notesSlide" Target="/ppt/notesSlides/notesSlide14.xml" Id="R5b2f24bc98ab436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d49ec8dda64268" /><Relationship Type="http://schemas.openxmlformats.org/officeDocument/2006/relationships/image" Target="/ppt/media/image15.jpeg" Id="Rb00e71109b574046" /><Relationship Type="http://schemas.openxmlformats.org/officeDocument/2006/relationships/notesSlide" Target="/ppt/notesSlides/notesSlide15.xml" Id="R642f3ee851e7439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df0980df224bbb" /><Relationship Type="http://schemas.openxmlformats.org/officeDocument/2006/relationships/image" Target="/ppt/media/image16.jpeg" Id="Rca225582dd8847a2" /><Relationship Type="http://schemas.openxmlformats.org/officeDocument/2006/relationships/notesSlide" Target="/ppt/notesSlides/notesSlide16.xml" Id="R21e73d882ae145e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0e951189494d78" /><Relationship Type="http://schemas.openxmlformats.org/officeDocument/2006/relationships/image" Target="/ppt/media/image17.jpeg" Id="R6e2d601ed5f14030" /><Relationship Type="http://schemas.openxmlformats.org/officeDocument/2006/relationships/notesSlide" Target="/ppt/notesSlides/notesSlide17.xml" Id="Rd8f8e227efcc497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db90e3530f4bec" /><Relationship Type="http://schemas.openxmlformats.org/officeDocument/2006/relationships/image" Target="/ppt/media/image18.jpeg" Id="R0ad42606c06f4a37" /><Relationship Type="http://schemas.openxmlformats.org/officeDocument/2006/relationships/notesSlide" Target="/ppt/notesSlides/notesSlide18.xml" Id="R37e73b91deb4499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e19a0c1c004419" /><Relationship Type="http://schemas.openxmlformats.org/officeDocument/2006/relationships/image" Target="/ppt/media/image19.jpeg" Id="Rc25a5485784b4d39" /><Relationship Type="http://schemas.openxmlformats.org/officeDocument/2006/relationships/hyperlink" Target="https://thebrinmontmgmtgroup.com/master-desk" TargetMode="External" Id="R9cc7346221b943cf" /><Relationship Type="http://schemas.openxmlformats.org/officeDocument/2006/relationships/hyperlink" Target="https://thebrinmontmgmtgroup.com/master-desk" TargetMode="External" Id="R523c8fcaa6d24449" /><Relationship Type="http://schemas.openxmlformats.org/officeDocument/2006/relationships/notesSlide" Target="/ppt/notesSlides/notesSlide19.xml" Id="R69e0dfa4ac264b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aac17c4833447a" /><Relationship Type="http://schemas.openxmlformats.org/officeDocument/2006/relationships/image" Target="/ppt/media/image20.jpeg" Id="R49d746959e4b496e" /><Relationship Type="http://schemas.openxmlformats.org/officeDocument/2006/relationships/notesSlide" Target="/ppt/notesSlides/notesSlide20.xml" Id="R2771fcf86d5543f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2aea73db9b41e4" /><Relationship Type="http://schemas.openxmlformats.org/officeDocument/2006/relationships/image" Target="/ppt/media/image21.jpeg" Id="R4e940dd540e74e69" /><Relationship Type="http://schemas.openxmlformats.org/officeDocument/2006/relationships/notesSlide" Target="/ppt/notesSlides/notesSlide21.xml" Id="R33ee5a758c25456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034e813fe04916" /><Relationship Type="http://schemas.openxmlformats.org/officeDocument/2006/relationships/image" Target="/ppt/media/image22.jpeg" Id="R02fcf3241cd343dc" /><Relationship Type="http://schemas.openxmlformats.org/officeDocument/2006/relationships/notesSlide" Target="/ppt/notesSlides/notesSlide22.xml" Id="Ra8ff80169a69488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efb7f602f54be1" /><Relationship Type="http://schemas.openxmlformats.org/officeDocument/2006/relationships/image" Target="/ppt/media/image23.jpeg" Id="Rb996b7ed73d445e6" /><Relationship Type="http://schemas.openxmlformats.org/officeDocument/2006/relationships/notesSlide" Target="/ppt/notesSlides/notesSlide23.xml" Id="R703765d874b0499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0e95c0a5b74e11" /><Relationship Type="http://schemas.openxmlformats.org/officeDocument/2006/relationships/image" Target="/ppt/media/image24.jpeg" Id="R23fd1f73c1124881" /><Relationship Type="http://schemas.openxmlformats.org/officeDocument/2006/relationships/notesSlide" Target="/ppt/notesSlides/notesSlide24.xml" Id="R442828fcb73d495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2ecbcb90db4a5a" /><Relationship Type="http://schemas.openxmlformats.org/officeDocument/2006/relationships/image" Target="/ppt/media/image25.jpeg" Id="R575acdd582a04b01" /><Relationship Type="http://schemas.openxmlformats.org/officeDocument/2006/relationships/hyperlink" Target="https://wa.me/17867360346" TargetMode="External" Id="R87de88270f07458c" /><Relationship Type="http://schemas.openxmlformats.org/officeDocument/2006/relationships/hyperlink" Target="https://wa.me/17867360346" TargetMode="External" Id="R30359071892a4d10" /><Relationship Type="http://schemas.openxmlformats.org/officeDocument/2006/relationships/hyperlink" Target="https://wa.me/17867360346" TargetMode="External" Id="R78de1a212caf46e6" /><Relationship Type="http://schemas.openxmlformats.org/officeDocument/2006/relationships/hyperlink" Target="https://wa.me/17867360346" TargetMode="External" Id="R00510b609d344727" /><Relationship Type="http://schemas.openxmlformats.org/officeDocument/2006/relationships/hyperlink" Target="mailto:info@thebrinmontmgmtgroup.com?subject=Solicitud de propuesta comercial" TargetMode="External" Id="R2229362896fb4224" /><Relationship Type="http://schemas.openxmlformats.org/officeDocument/2006/relationships/hyperlink" Target="mailto:info@thebrinmontmgmtgroup.com?subject=Solicitud de propuesta comercial" TargetMode="External" Id="Rb0f24268242045a5" /><Relationship Type="http://schemas.openxmlformats.org/officeDocument/2006/relationships/hyperlink" Target="https://thebrinmontmgmtgroup.com" TargetMode="External" Id="R18c0e4d263ac4e3e" /><Relationship Type="http://schemas.openxmlformats.org/officeDocument/2006/relationships/hyperlink" Target="https://wa.me/17867360346" TargetMode="External" Id="R2d08098e4e684ca9" /><Relationship Type="http://schemas.openxmlformats.org/officeDocument/2006/relationships/hyperlink" Target="https://wa.me/17867360346" TargetMode="External" Id="R4bd2721abf6f49e3" /><Relationship Type="http://schemas.openxmlformats.org/officeDocument/2006/relationships/hyperlink" Target="https://wa.me/17867360346" TargetMode="External" Id="Raa256def61a54f32" /><Relationship Type="http://schemas.openxmlformats.org/officeDocument/2006/relationships/hyperlink" Target="https://wa.me/17867360346" TargetMode="External" Id="R1966681332244e23" /><Relationship Type="http://schemas.openxmlformats.org/officeDocument/2006/relationships/hyperlink" Target="mailto:info@thebrinmontmgmtgroup.com" TargetMode="External" Id="Rbad7c8b8a4ff486e" /><Relationship Type="http://schemas.openxmlformats.org/officeDocument/2006/relationships/hyperlink" Target="mailto:info@thebrinmontmgmtgroup.com" TargetMode="External" Id="Rb431d338956a4cc7" /><Relationship Type="http://schemas.openxmlformats.org/officeDocument/2006/relationships/hyperlink" Target="https://thebrinmontmgmtgroup.com" TargetMode="External" Id="R39b18b04b7814972" /><Relationship Type="http://schemas.openxmlformats.org/officeDocument/2006/relationships/notesSlide" Target="/ppt/notesSlides/notesSlide25.xml" Id="Rff96c811eaa447a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CFDA16-A0AC-4C98-BADD-14AFB8EA4B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aebd9b14354d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.0">
            <a:extLst xmlns:a="http://schemas.openxmlformats.org/drawingml/2006/main">
              <a:ext uri="{FF2B5EF4-FFF2-40B4-BE49-F238E27FC236}">
                <a16:creationId xmlns:a16="http://schemas.microsoft.com/office/drawing/2014/main" id="{5B02605F-6827-41CD-9D8D-0B87E7D1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6563"/>
            <a:ext cx="6185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THE BRINMONT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MANAGEMENT GROUP</a:t>
            </a:r>
          </a:p>
        </p:txBody>
      </p:sp>
      <p:sp>
        <p:nvSpPr>
          <p:cNvPr id="4" name="1.1">
            <a:extLst xmlns:a="http://schemas.openxmlformats.org/drawingml/2006/main">
              <a:ext uri="{FF2B5EF4-FFF2-40B4-BE49-F238E27FC236}">
                <a16:creationId xmlns:a16="http://schemas.microsoft.com/office/drawing/2014/main" id="{20A61A07-4CD2-4ACF-A888-5823E8DC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44273"/>
            <a:ext cx="6185014" cy="1405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Digital presence and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business growth</a:t>
            </a:r>
          </a:p>
        </p:txBody>
      </p:sp>
      <p:sp>
        <p:nvSpPr>
          <p:cNvPr id="5" name="1.2">
            <a:extLst xmlns:a="http://schemas.openxmlformats.org/drawingml/2006/main">
              <a:ext uri="{FF2B5EF4-FFF2-40B4-BE49-F238E27FC236}">
                <a16:creationId xmlns:a16="http://schemas.microsoft.com/office/drawing/2014/main" id="{FBE8FB18-6E03-46A7-942B-1097237B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72303"/>
            <a:ext cx="6185014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Websites, campaigns and AI systems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for businesses of every size</a:t>
            </a:r>
          </a:p>
        </p:txBody>
      </p:sp>
      <p:sp>
        <p:nvSpPr>
          <p:cNvPr id="6" name="1.3">
            <a:extLst xmlns:a="http://schemas.openxmlformats.org/drawingml/2006/main">
              <a:ext uri="{FF2B5EF4-FFF2-40B4-BE49-F238E27FC236}">
                <a16:creationId xmlns:a16="http://schemas.microsoft.com/office/drawing/2014/main" id="{B1169556-5C3A-4252-B76D-04A4907F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04772"/>
            <a:ext cx="6185383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Starting prices in Mexican pesos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VAT included. Scope as quoted</a:t>
            </a:r>
          </a:p>
        </p:txBody>
      </p:sp>
    </p:spTree>
    <p:extLst>
      <p:ext uri="{BB962C8B-B14F-4D97-AF65-F5344CB8AC3E}">
        <p14:creationId xmlns:p14="http://schemas.microsoft.com/office/powerpoint/2010/main" val="74685785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58762-E4B4-4BA8-A0D0-8D5AE2A30F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77b413e64f4a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c77f4bc176b3418d"/>
            <a:extLst xmlns:a="http://schemas.openxmlformats.org/drawingml/2006/main">
              <a:ext uri="{FF2B5EF4-FFF2-40B4-BE49-F238E27FC236}">
                <a16:creationId xmlns:a16="http://schemas.microsoft.com/office/drawing/2014/main" id="{DC812FB3-89B4-48F5-80F3-0D0DC62F2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282273"/>
            <a:ext cx="4041179" cy="2138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1d4ad0acef1c4c9b"/>
            <a:extLst xmlns:a="http://schemas.openxmlformats.org/drawingml/2006/main">
              <a:ext uri="{FF2B5EF4-FFF2-40B4-BE49-F238E27FC236}">
                <a16:creationId xmlns:a16="http://schemas.microsoft.com/office/drawing/2014/main" id="{EE63D657-A4D8-4129-B775-FA3FAB43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784469"/>
            <a:ext cx="2545740" cy="18864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DCD42C8E-B00B-4E69-8DD5-3B4A8B40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1206500"/>
            <a:ext cx="358140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3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DE58B9F7-7B8F-4759-9DDA-382D8805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219700"/>
            <a:ext cx="67945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4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63C02D0C-A9FE-4A96-A613-B3256F75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727700"/>
            <a:ext cx="6794500" cy="31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5" name="2.0">
            <a:extLst xmlns:a="http://schemas.openxmlformats.org/drawingml/2006/main">
              <a:ext uri="{FF2B5EF4-FFF2-40B4-BE49-F238E27FC236}">
                <a16:creationId xmlns:a16="http://schemas.microsoft.com/office/drawing/2014/main" id="{36C4D5F5-49BB-4EB5-8682-6C6C975A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796545"/>
            <a:ext cx="10973283" cy="12349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Promotional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video</a:t>
            </a:r>
          </a:p>
        </p:txBody>
      </p:sp>
      <p:sp>
        <p:nvSpPr>
          <p:cNvPr id="16" name="2.1">
            <a:extLst xmlns:a="http://schemas.openxmlformats.org/drawingml/2006/main">
              <a:ext uri="{FF2B5EF4-FFF2-40B4-BE49-F238E27FC236}">
                <a16:creationId xmlns:a16="http://schemas.microsoft.com/office/drawing/2014/main" id="{B3E9279A-FCD3-4C98-BA4F-11FE6194B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532672"/>
            <a:ext cx="3581514" cy="776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Web design, branding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and e-commerce</a:t>
            </a:r>
          </a:p>
        </p:txBody>
      </p:sp>
      <p:sp>
        <p:nvSpPr>
          <p:cNvPr id="17" name="2.2">
            <a:extLst xmlns:a="http://schemas.openxmlformats.org/drawingml/2006/main">
              <a:ext uri="{FF2B5EF4-FFF2-40B4-BE49-F238E27FC236}">
                <a16:creationId xmlns:a16="http://schemas.microsoft.com/office/drawing/2014/main" id="{535D6DCF-3D72-4F0C-B210-71D543D7A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65563"/>
            <a:ext cx="3581514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30-second video with music.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Open using the link below.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Original Spanish version.</a:t>
            </a:r>
          </a:p>
        </p:txBody>
      </p:sp>
      <p:sp>
        <p:nvSpPr>
          <p:cNvPr id="18" name="2.3">
            <a:extLst xmlns:a="http://schemas.openxmlformats.org/drawingml/2006/main">
              <a:ext uri="{FF2B5EF4-FFF2-40B4-BE49-F238E27FC236}">
                <a16:creationId xmlns:a16="http://schemas.microsoft.com/office/drawing/2014/main" id="{74DC7C65-380B-4169-9A3F-8710075E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3917" y="5203863"/>
            <a:ext cx="68584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a1fbab77815647eb"/>
              </a:rPr>
              <a:t>Open video (30 seconds)</a:t>
            </a:r>
          </a:p>
        </p:txBody>
      </p:sp>
      <p:sp>
        <p:nvSpPr>
          <p:cNvPr id="19" name="2.4">
            <a:extLst xmlns:a="http://schemas.openxmlformats.org/drawingml/2006/main">
              <a:ext uri="{FF2B5EF4-FFF2-40B4-BE49-F238E27FC236}">
                <a16:creationId xmlns:a16="http://schemas.microsoft.com/office/drawing/2014/main" id="{879BEAE4-9B25-449E-B68B-E48B68A7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3917" y="5708852"/>
            <a:ext cx="68584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a4bfe3e049024861"/>
              </a:rPr>
              <a:t>Visit the Brinmont website</a:t>
            </a:r>
          </a:p>
        </p:txBody>
      </p:sp>
      <p:sp>
        <p:nvSpPr>
          <p:cNvPr id="20" name="2.5">
            <a:extLst xmlns:a="http://schemas.openxmlformats.org/drawingml/2006/main">
              <a:ext uri="{FF2B5EF4-FFF2-40B4-BE49-F238E27FC236}">
                <a16:creationId xmlns:a16="http://schemas.microsoft.com/office/drawing/2014/main" id="{C84FF1BE-5233-42D4-9A33-484CC25A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1" name="2.6">
            <a:extLst xmlns:a="http://schemas.openxmlformats.org/drawingml/2006/main">
              <a:ext uri="{FF2B5EF4-FFF2-40B4-BE49-F238E27FC236}">
                <a16:creationId xmlns:a16="http://schemas.microsoft.com/office/drawing/2014/main" id="{7F76A159-0E72-48E4-A532-25B0ECA1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22" name="2.preview0">
            <a:extLst xmlns:a="http://schemas.openxmlformats.org/drawingml/2006/main">
              <a:ext uri="{FF2B5EF4-FFF2-40B4-BE49-F238E27FC236}">
                <a16:creationId xmlns:a16="http://schemas.microsoft.com/office/drawing/2014/main" id="{0521E1D2-830F-4274-AA1A-4C1B11D6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1319530"/>
            <a:ext cx="3175000" cy="176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3" name="2.preview1">
            <a:extLst xmlns:a="http://schemas.openxmlformats.org/drawingml/2006/main">
              <a:ext uri="{FF2B5EF4-FFF2-40B4-BE49-F238E27FC236}">
                <a16:creationId xmlns:a16="http://schemas.microsoft.com/office/drawing/2014/main" id="{EF98297E-8F2D-4156-8F4F-20CD21CA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1726692"/>
            <a:ext cx="3111500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Professional website</a:t>
            </a:r>
          </a:p>
        </p:txBody>
      </p:sp>
      <p:sp>
        <p:nvSpPr>
          <p:cNvPr id="24" name="2.preview2">
            <a:extLst xmlns:a="http://schemas.openxmlformats.org/drawingml/2006/main">
              <a:ext uri="{FF2B5EF4-FFF2-40B4-BE49-F238E27FC236}">
                <a16:creationId xmlns:a16="http://schemas.microsoft.com/office/drawing/2014/main" id="{6785026B-E015-4CA1-843A-6A15BF37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2327656"/>
            <a:ext cx="3111500" cy="4531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40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rPr>
              <a:t>From $7,000</a:t>
            </a:r>
          </a:p>
        </p:txBody>
      </p:sp>
      <p:sp>
        <p:nvSpPr>
          <p:cNvPr id="25" name="2.preview3">
            <a:extLst xmlns:a="http://schemas.openxmlformats.org/drawingml/2006/main">
              <a:ext uri="{FF2B5EF4-FFF2-40B4-BE49-F238E27FC236}">
                <a16:creationId xmlns:a16="http://schemas.microsoft.com/office/drawing/2014/main" id="{3AC99899-171E-4FA6-B495-DABDF5F0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2983484"/>
            <a:ext cx="3111500" cy="5760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Up to 5 pages.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Mobile-friendly design.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WhatsApp contact.</a:t>
            </a:r>
          </a:p>
        </p:txBody>
      </p:sp>
      <p:sp>
        <p:nvSpPr>
          <p:cNvPr id="26" name="2.preview4">
            <a:extLst xmlns:a="http://schemas.openxmlformats.org/drawingml/2006/main">
              <a:ext uri="{FF2B5EF4-FFF2-40B4-BE49-F238E27FC236}">
                <a16:creationId xmlns:a16="http://schemas.microsoft.com/office/drawing/2014/main" id="{CE288DAB-D895-4B12-959A-A20DF485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3782263"/>
            <a:ext cx="3111500" cy="181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8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8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8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rPr>
              <a:t>One-time build fee. Scope as quoted.</a:t>
            </a:r>
          </a:p>
        </p:txBody>
      </p:sp>
      <p:sp>
        <p:nvSpPr>
          <p:cNvPr id="27" name="2.preview5">
            <a:extLst xmlns:a="http://schemas.openxmlformats.org/drawingml/2006/main">
              <a:ext uri="{FF2B5EF4-FFF2-40B4-BE49-F238E27FC236}">
                <a16:creationId xmlns:a16="http://schemas.microsoft.com/office/drawing/2014/main" id="{AA5EF595-B932-4141-95C9-38FF216B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4610608"/>
            <a:ext cx="3111500" cy="1681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0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0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0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rPr>
              <a:t>PRICES IN MXN INCLUDING VAT</a:t>
            </a:r>
          </a:p>
        </p:txBody>
      </p:sp>
    </p:spTree>
    <p:extLst>
      <p:ext uri="{BB962C8B-B14F-4D97-AF65-F5344CB8AC3E}">
        <p14:creationId xmlns:p14="http://schemas.microsoft.com/office/powerpoint/2010/main" val="163414237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1A6CA2-365F-4ADC-BD8D-4DE0FFD775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8b45179ad4e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3.0">
            <a:extLst xmlns:a="http://schemas.openxmlformats.org/drawingml/2006/main">
              <a:ext uri="{FF2B5EF4-FFF2-40B4-BE49-F238E27FC236}">
                <a16:creationId xmlns:a16="http://schemas.microsoft.com/office/drawing/2014/main" id="{06616461-386C-4C1B-996B-310F57EA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Small businesses and international companies</a:t>
            </a:r>
          </a:p>
        </p:txBody>
      </p:sp>
      <p:sp>
        <p:nvSpPr>
          <p:cNvPr id="4" name="3.1">
            <a:extLst xmlns:a="http://schemas.openxmlformats.org/drawingml/2006/main">
              <a:ext uri="{FF2B5EF4-FFF2-40B4-BE49-F238E27FC236}">
                <a16:creationId xmlns:a16="http://schemas.microsoft.com/office/drawing/2014/main" id="{4E0D8C47-C588-438E-A5D7-F1B7BFAC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828861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Local businesses</a:t>
            </a:r>
          </a:p>
        </p:txBody>
      </p:sp>
      <p:sp>
        <p:nvSpPr>
          <p:cNvPr id="5" name="3.2">
            <a:extLst xmlns:a="http://schemas.openxmlformats.org/drawingml/2006/main">
              <a:ext uri="{FF2B5EF4-FFF2-40B4-BE49-F238E27FC236}">
                <a16:creationId xmlns:a16="http://schemas.microsoft.com/office/drawing/2014/main" id="{2C022F5F-EBD3-4508-B379-B6619D60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269605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Google presence, a website and direct contact.</a:t>
            </a:r>
          </a:p>
        </p:txBody>
      </p:sp>
      <p:sp>
        <p:nvSpPr>
          <p:cNvPr id="6" name="3.3">
            <a:extLst xmlns:a="http://schemas.openxmlformats.org/drawingml/2006/main">
              <a:ext uri="{FF2B5EF4-FFF2-40B4-BE49-F238E27FC236}">
                <a16:creationId xmlns:a16="http://schemas.microsoft.com/office/drawing/2014/main" id="{53A2F3A9-AD2E-4452-9202-E64F76A4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048175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Growing companies</a:t>
            </a:r>
          </a:p>
        </p:txBody>
      </p:sp>
      <p:sp>
        <p:nvSpPr>
          <p:cNvPr id="7" name="3.4">
            <a:extLst xmlns:a="http://schemas.openxmlformats.org/drawingml/2006/main">
              <a:ext uri="{FF2B5EF4-FFF2-40B4-BE49-F238E27FC236}">
                <a16:creationId xmlns:a16="http://schemas.microsoft.com/office/drawing/2014/main" id="{30B640C7-D5E7-4E43-9B19-8694A01B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488920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Lead generation and sales follow-up.</a:t>
            </a:r>
          </a:p>
        </p:txBody>
      </p:sp>
      <p:sp>
        <p:nvSpPr>
          <p:cNvPr id="8" name="3.5">
            <a:extLst xmlns:a="http://schemas.openxmlformats.org/drawingml/2006/main">
              <a:ext uri="{FF2B5EF4-FFF2-40B4-BE49-F238E27FC236}">
                <a16:creationId xmlns:a16="http://schemas.microsoft.com/office/drawing/2014/main" id="{EA2BA46F-A382-47DE-B444-C1E43D5F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267134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International brands</a:t>
            </a:r>
          </a:p>
        </p:txBody>
      </p:sp>
      <p:sp>
        <p:nvSpPr>
          <p:cNvPr id="9" name="3.6">
            <a:extLst xmlns:a="http://schemas.openxmlformats.org/drawingml/2006/main">
              <a:ext uri="{FF2B5EF4-FFF2-40B4-BE49-F238E27FC236}">
                <a16:creationId xmlns:a16="http://schemas.microsoft.com/office/drawing/2014/main" id="{A829AA83-FC46-48CF-A959-9A07A2AE3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07878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Market-specific campaigns and connected systems.</a:t>
            </a:r>
          </a:p>
        </p:txBody>
      </p:sp>
      <p:sp>
        <p:nvSpPr>
          <p:cNvPr id="10" name="3.7">
            <a:extLst xmlns:a="http://schemas.openxmlformats.org/drawingml/2006/main">
              <a:ext uri="{FF2B5EF4-FFF2-40B4-BE49-F238E27FC236}">
                <a16:creationId xmlns:a16="http://schemas.microsoft.com/office/drawing/2014/main" id="{E1C9D359-47EF-4882-A226-5044D1FD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22974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We adapt the strategy to each business's industry, market and capacity to serve customers.</a:t>
            </a:r>
          </a:p>
        </p:txBody>
      </p:sp>
      <p:sp>
        <p:nvSpPr>
          <p:cNvPr id="11" name="3.8">
            <a:extLst xmlns:a="http://schemas.openxmlformats.org/drawingml/2006/main">
              <a:ext uri="{FF2B5EF4-FFF2-40B4-BE49-F238E27FC236}">
                <a16:creationId xmlns:a16="http://schemas.microsoft.com/office/drawing/2014/main" id="{15A2FB0C-9F03-4D8C-87CC-DAC0E453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3.9">
            <a:extLst xmlns:a="http://schemas.openxmlformats.org/drawingml/2006/main">
              <a:ext uri="{FF2B5EF4-FFF2-40B4-BE49-F238E27FC236}">
                <a16:creationId xmlns:a16="http://schemas.microsoft.com/office/drawing/2014/main" id="{388EB4FE-7541-40D5-907F-68AB8A29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9876722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FDD5A-2141-48A2-858D-87CC09723E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8b669c9f945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f97ba76087934cb8"/>
            <a:extLst xmlns:a="http://schemas.openxmlformats.org/drawingml/2006/main">
              <a:ext uri="{FF2B5EF4-FFF2-40B4-BE49-F238E27FC236}">
                <a16:creationId xmlns:a16="http://schemas.microsoft.com/office/drawing/2014/main" id="{8A489099-A4E1-433A-80B6-7453B0CB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275" y="5962688"/>
            <a:ext cx="3655974" cy="1799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1A49C031-44CB-4C3E-ABF7-BF7576A9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5918200"/>
            <a:ext cx="5080000" cy="27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2" name="4.0">
            <a:extLst xmlns:a="http://schemas.openxmlformats.org/drawingml/2006/main">
              <a:ext uri="{FF2B5EF4-FFF2-40B4-BE49-F238E27FC236}">
                <a16:creationId xmlns:a16="http://schemas.microsoft.com/office/drawing/2014/main" id="{BD2AF7C8-BCE0-41C0-8523-4AD4EF7A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Industries we serve</a:t>
            </a:r>
          </a:p>
        </p:txBody>
      </p:sp>
      <p:sp>
        <p:nvSpPr>
          <p:cNvPr id="13" name="4.1">
            <a:extLst xmlns:a="http://schemas.openxmlformats.org/drawingml/2006/main">
              <a:ext uri="{FF2B5EF4-FFF2-40B4-BE49-F238E27FC236}">
                <a16:creationId xmlns:a16="http://schemas.microsoft.com/office/drawing/2014/main" id="{407F37BC-D127-44F4-BDA4-E7DE05AB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525250"/>
            <a:ext cx="109732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Industry expertise for small businesses and international companies.</a:t>
            </a:r>
          </a:p>
        </p:txBody>
      </p:sp>
      <p:sp>
        <p:nvSpPr>
          <p:cNvPr id="14" name="4.2">
            <a:extLst xmlns:a="http://schemas.openxmlformats.org/drawingml/2006/main">
              <a:ext uri="{FF2B5EF4-FFF2-40B4-BE49-F238E27FC236}">
                <a16:creationId xmlns:a16="http://schemas.microsoft.com/office/drawing/2014/main" id="{B5E798D7-A08B-4FB9-A316-FEE64BF6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337091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15" name="4.3">
            <a:extLst xmlns:a="http://schemas.openxmlformats.org/drawingml/2006/main">
              <a:ext uri="{FF2B5EF4-FFF2-40B4-BE49-F238E27FC236}">
                <a16:creationId xmlns:a16="http://schemas.microsoft.com/office/drawing/2014/main" id="{6972FEF4-FF39-41B1-8B60-94BA4BB5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2305389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Marine and yachts</a:t>
            </a:r>
          </a:p>
        </p:txBody>
      </p:sp>
      <p:sp>
        <p:nvSpPr>
          <p:cNvPr id="16" name="4.4">
            <a:extLst xmlns:a="http://schemas.openxmlformats.org/drawingml/2006/main">
              <a:ext uri="{FF2B5EF4-FFF2-40B4-BE49-F238E27FC236}">
                <a16:creationId xmlns:a16="http://schemas.microsoft.com/office/drawing/2014/main" id="{FF4DDAF6-9410-455C-BD0A-8A93F21A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899053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7" name="4.5">
            <a:extLst xmlns:a="http://schemas.openxmlformats.org/drawingml/2006/main">
              <a:ext uri="{FF2B5EF4-FFF2-40B4-BE49-F238E27FC236}">
                <a16:creationId xmlns:a16="http://schemas.microsoft.com/office/drawing/2014/main" id="{F2E5B83A-FDB1-4740-9C9A-012B275C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2867351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Automotive</a:t>
            </a:r>
          </a:p>
        </p:txBody>
      </p:sp>
      <p:sp>
        <p:nvSpPr>
          <p:cNvPr id="18" name="4.6">
            <a:extLst xmlns:a="http://schemas.openxmlformats.org/drawingml/2006/main">
              <a:ext uri="{FF2B5EF4-FFF2-40B4-BE49-F238E27FC236}">
                <a16:creationId xmlns:a16="http://schemas.microsoft.com/office/drawing/2014/main" id="{7898AAE6-F76B-4963-82C6-B4B026F9B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461016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9" name="4.7">
            <a:extLst xmlns:a="http://schemas.openxmlformats.org/drawingml/2006/main">
              <a:ext uri="{FF2B5EF4-FFF2-40B4-BE49-F238E27FC236}">
                <a16:creationId xmlns:a16="http://schemas.microsoft.com/office/drawing/2014/main" id="{6EF31D6E-87A8-48DA-BC62-3850E96A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3429313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Real estate</a:t>
            </a:r>
          </a:p>
        </p:txBody>
      </p:sp>
      <p:sp>
        <p:nvSpPr>
          <p:cNvPr id="20" name="4.8">
            <a:extLst xmlns:a="http://schemas.openxmlformats.org/drawingml/2006/main">
              <a:ext uri="{FF2B5EF4-FFF2-40B4-BE49-F238E27FC236}">
                <a16:creationId xmlns:a16="http://schemas.microsoft.com/office/drawing/2014/main" id="{510A462F-8129-440E-B6E6-E46EE0086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22978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1" name="4.9">
            <a:extLst xmlns:a="http://schemas.openxmlformats.org/drawingml/2006/main">
              <a:ext uri="{FF2B5EF4-FFF2-40B4-BE49-F238E27FC236}">
                <a16:creationId xmlns:a16="http://schemas.microsoft.com/office/drawing/2014/main" id="{4EEA3C12-D022-4C64-BBB7-C2BD335E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3991275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Medicine and healthcare</a:t>
            </a:r>
          </a:p>
        </p:txBody>
      </p:sp>
      <p:sp>
        <p:nvSpPr>
          <p:cNvPr id="22" name="4.10">
            <a:extLst xmlns:a="http://schemas.openxmlformats.org/drawingml/2006/main">
              <a:ext uri="{FF2B5EF4-FFF2-40B4-BE49-F238E27FC236}">
                <a16:creationId xmlns:a16="http://schemas.microsoft.com/office/drawing/2014/main" id="{148060BB-795D-4D09-90E3-83B8D4A2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584928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  <p:sp>
        <p:nvSpPr>
          <p:cNvPr id="23" name="4.11">
            <a:extLst xmlns:a="http://schemas.openxmlformats.org/drawingml/2006/main">
              <a:ext uri="{FF2B5EF4-FFF2-40B4-BE49-F238E27FC236}">
                <a16:creationId xmlns:a16="http://schemas.microsoft.com/office/drawing/2014/main" id="{5952142B-1E0F-41B6-A338-A822524B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4553225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Hotels and hospitality</a:t>
            </a:r>
          </a:p>
        </p:txBody>
      </p:sp>
      <p:sp>
        <p:nvSpPr>
          <p:cNvPr id="24" name="4.12">
            <a:extLst xmlns:a="http://schemas.openxmlformats.org/drawingml/2006/main">
              <a:ext uri="{FF2B5EF4-FFF2-40B4-BE49-F238E27FC236}">
                <a16:creationId xmlns:a16="http://schemas.microsoft.com/office/drawing/2014/main" id="{610D5BAB-E575-48F1-B332-A0235551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146890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  <p:sp>
        <p:nvSpPr>
          <p:cNvPr id="25" name="4.13">
            <a:extLst xmlns:a="http://schemas.openxmlformats.org/drawingml/2006/main">
              <a:ext uri="{FF2B5EF4-FFF2-40B4-BE49-F238E27FC236}">
                <a16:creationId xmlns:a16="http://schemas.microsoft.com/office/drawing/2014/main" id="{B819DE20-0ABE-4D34-80D8-00929514B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5115187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Food and agriculture</a:t>
            </a:r>
          </a:p>
        </p:txBody>
      </p:sp>
      <p:sp>
        <p:nvSpPr>
          <p:cNvPr id="26" name="4.14">
            <a:extLst xmlns:a="http://schemas.openxmlformats.org/drawingml/2006/main">
              <a:ext uri="{FF2B5EF4-FFF2-40B4-BE49-F238E27FC236}">
                <a16:creationId xmlns:a16="http://schemas.microsoft.com/office/drawing/2014/main" id="{46D62D3D-0F6C-4D7B-B3C4-23572425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2337091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  <p:sp>
        <p:nvSpPr>
          <p:cNvPr id="27" name="4.15">
            <a:extLst xmlns:a="http://schemas.openxmlformats.org/drawingml/2006/main">
              <a:ext uri="{FF2B5EF4-FFF2-40B4-BE49-F238E27FC236}">
                <a16:creationId xmlns:a16="http://schemas.microsoft.com/office/drawing/2014/main" id="{73C20194-A690-4FD7-B90B-0A8FF9D7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2305389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Beauty and wellness</a:t>
            </a:r>
          </a:p>
        </p:txBody>
      </p:sp>
      <p:sp>
        <p:nvSpPr>
          <p:cNvPr id="28" name="4.16">
            <a:extLst xmlns:a="http://schemas.openxmlformats.org/drawingml/2006/main">
              <a:ext uri="{FF2B5EF4-FFF2-40B4-BE49-F238E27FC236}">
                <a16:creationId xmlns:a16="http://schemas.microsoft.com/office/drawing/2014/main" id="{FE3685B1-95F2-4A89-81D6-C4E43916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2899053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  <p:sp>
        <p:nvSpPr>
          <p:cNvPr id="29" name="4.17">
            <a:extLst xmlns:a="http://schemas.openxmlformats.org/drawingml/2006/main">
              <a:ext uri="{FF2B5EF4-FFF2-40B4-BE49-F238E27FC236}">
                <a16:creationId xmlns:a16="http://schemas.microsoft.com/office/drawing/2014/main" id="{EF19E65E-703B-4C71-ACB6-0A142DD4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2867351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Retail and e-commerce</a:t>
            </a:r>
          </a:p>
        </p:txBody>
      </p:sp>
      <p:sp>
        <p:nvSpPr>
          <p:cNvPr id="30" name="4.18">
            <a:extLst xmlns:a="http://schemas.openxmlformats.org/drawingml/2006/main">
              <a:ext uri="{FF2B5EF4-FFF2-40B4-BE49-F238E27FC236}">
                <a16:creationId xmlns:a16="http://schemas.microsoft.com/office/drawing/2014/main" id="{4F0631B5-FCA0-40A7-9209-3430F373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3461016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  <p:sp>
        <p:nvSpPr>
          <p:cNvPr id="31" name="4.19">
            <a:extLst xmlns:a="http://schemas.openxmlformats.org/drawingml/2006/main">
              <a:ext uri="{FF2B5EF4-FFF2-40B4-BE49-F238E27FC236}">
                <a16:creationId xmlns:a16="http://schemas.microsoft.com/office/drawing/2014/main" id="{9E2863E5-1D90-425E-94E8-2461E159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3429313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Equipment and industry</a:t>
            </a:r>
          </a:p>
        </p:txBody>
      </p:sp>
      <p:sp>
        <p:nvSpPr>
          <p:cNvPr id="32" name="4.20">
            <a:extLst xmlns:a="http://schemas.openxmlformats.org/drawingml/2006/main">
              <a:ext uri="{FF2B5EF4-FFF2-40B4-BE49-F238E27FC236}">
                <a16:creationId xmlns:a16="http://schemas.microsoft.com/office/drawing/2014/main" id="{B03CF419-34DE-4412-ADB1-6507A067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4022978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  <p:sp>
        <p:nvSpPr>
          <p:cNvPr id="33" name="4.21">
            <a:extLst xmlns:a="http://schemas.openxmlformats.org/drawingml/2006/main">
              <a:ext uri="{FF2B5EF4-FFF2-40B4-BE49-F238E27FC236}">
                <a16:creationId xmlns:a16="http://schemas.microsoft.com/office/drawing/2014/main" id="{C4F19A0B-4076-4890-A845-21F4CDDB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3991275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Professional services</a:t>
            </a:r>
          </a:p>
        </p:txBody>
      </p:sp>
      <p:sp>
        <p:nvSpPr>
          <p:cNvPr id="34" name="4.22">
            <a:extLst xmlns:a="http://schemas.openxmlformats.org/drawingml/2006/main">
              <a:ext uri="{FF2B5EF4-FFF2-40B4-BE49-F238E27FC236}">
                <a16:creationId xmlns:a16="http://schemas.microsoft.com/office/drawing/2014/main" id="{FC001540-847B-4A92-AB71-CF1F3D05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4584928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  <p:sp>
        <p:nvSpPr>
          <p:cNvPr id="35" name="4.23">
            <a:extLst xmlns:a="http://schemas.openxmlformats.org/drawingml/2006/main">
              <a:ext uri="{FF2B5EF4-FFF2-40B4-BE49-F238E27FC236}">
                <a16:creationId xmlns:a16="http://schemas.microsoft.com/office/drawing/2014/main" id="{A03E733E-1143-4D19-9C98-D677D018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4553225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Construction</a:t>
            </a:r>
          </a:p>
        </p:txBody>
      </p:sp>
      <p:sp>
        <p:nvSpPr>
          <p:cNvPr id="36" name="4.24">
            <a:extLst xmlns:a="http://schemas.openxmlformats.org/drawingml/2006/main">
              <a:ext uri="{FF2B5EF4-FFF2-40B4-BE49-F238E27FC236}">
                <a16:creationId xmlns:a16="http://schemas.microsoft.com/office/drawing/2014/main" id="{AF6C06BC-29BB-4B61-94ED-9D44A1D7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5146890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  <p:sp>
        <p:nvSpPr>
          <p:cNvPr id="37" name="4.25">
            <a:extLst xmlns:a="http://schemas.openxmlformats.org/drawingml/2006/main">
              <a:ext uri="{FF2B5EF4-FFF2-40B4-BE49-F238E27FC236}">
                <a16:creationId xmlns:a16="http://schemas.microsoft.com/office/drawing/2014/main" id="{8CD2C776-B82A-4A0E-A8C5-357CD0AA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5115187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Technology</a:t>
            </a:r>
          </a:p>
        </p:txBody>
      </p:sp>
      <p:sp>
        <p:nvSpPr>
          <p:cNvPr id="38" name="4.26">
            <a:extLst xmlns:a="http://schemas.openxmlformats.org/drawingml/2006/main">
              <a:ext uri="{FF2B5EF4-FFF2-40B4-BE49-F238E27FC236}">
                <a16:creationId xmlns:a16="http://schemas.microsoft.com/office/drawing/2014/main" id="{8868425F-5CE3-43ED-8E58-73872FE3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90624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431e93fe8a264ec3"/>
              </a:rPr>
              <a:t>Explore our industries online</a:t>
            </a:r>
          </a:p>
        </p:txBody>
      </p:sp>
      <p:sp>
        <p:nvSpPr>
          <p:cNvPr id="39" name="4.27">
            <a:extLst xmlns:a="http://schemas.openxmlformats.org/drawingml/2006/main">
              <a:ext uri="{FF2B5EF4-FFF2-40B4-BE49-F238E27FC236}">
                <a16:creationId xmlns:a16="http://schemas.microsoft.com/office/drawing/2014/main" id="{A26B4A25-E1F3-4A62-AAB3-3773F129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40" name="4.28">
            <a:extLst xmlns:a="http://schemas.openxmlformats.org/drawingml/2006/main">
              <a:ext uri="{FF2B5EF4-FFF2-40B4-BE49-F238E27FC236}">
                <a16:creationId xmlns:a16="http://schemas.microsoft.com/office/drawing/2014/main" id="{E8AFC340-27F7-48F7-BAA6-A21180A7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7850555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2E024-403A-46E5-92BA-0F7E8AA00B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0aac18a3ac4a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5.0">
            <a:extLst xmlns:a="http://schemas.openxmlformats.org/drawingml/2006/main">
              <a:ext uri="{FF2B5EF4-FFF2-40B4-BE49-F238E27FC236}">
                <a16:creationId xmlns:a16="http://schemas.microsoft.com/office/drawing/2014/main" id="{B601E387-0637-47D7-B86A-25E1C00E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Two options for your business</a:t>
            </a:r>
          </a:p>
        </p:txBody>
      </p:sp>
      <p:sp>
        <p:nvSpPr>
          <p:cNvPr id="4" name="5.1">
            <a:extLst xmlns:a="http://schemas.openxmlformats.org/drawingml/2006/main">
              <a:ext uri="{FF2B5EF4-FFF2-40B4-BE49-F238E27FC236}">
                <a16:creationId xmlns:a16="http://schemas.microsoft.com/office/drawing/2014/main" id="{F688065A-9DC8-4A72-9E6C-C4D3A96B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93583"/>
            <a:ext cx="52960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PROFESSIONAL WEBSITE</a:t>
            </a:r>
          </a:p>
        </p:txBody>
      </p:sp>
      <p:sp>
        <p:nvSpPr>
          <p:cNvPr id="5" name="5.2">
            <a:extLst xmlns:a="http://schemas.openxmlformats.org/drawingml/2006/main">
              <a:ext uri="{FF2B5EF4-FFF2-40B4-BE49-F238E27FC236}">
                <a16:creationId xmlns:a16="http://schemas.microsoft.com/office/drawing/2014/main" id="{9AE357C2-578C-4D56-B69E-6E491C67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95481"/>
            <a:ext cx="5296014" cy="315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FROM</a:t>
            </a:r>
          </a:p>
        </p:txBody>
      </p:sp>
      <p:sp>
        <p:nvSpPr>
          <p:cNvPr id="6" name="5.3">
            <a:extLst xmlns:a="http://schemas.openxmlformats.org/drawingml/2006/main">
              <a:ext uri="{FF2B5EF4-FFF2-40B4-BE49-F238E27FC236}">
                <a16:creationId xmlns:a16="http://schemas.microsoft.com/office/drawing/2014/main" id="{EA592F33-63B2-4ED3-8BD3-B80207CE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466659"/>
            <a:ext cx="5296014" cy="9679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$7,000</a:t>
            </a:r>
          </a:p>
        </p:txBody>
      </p:sp>
      <p:sp>
        <p:nvSpPr>
          <p:cNvPr id="7" name="5.4">
            <a:extLst xmlns:a="http://schemas.openxmlformats.org/drawingml/2006/main">
              <a:ext uri="{FF2B5EF4-FFF2-40B4-BE49-F238E27FC236}">
                <a16:creationId xmlns:a16="http://schemas.microsoft.com/office/drawing/2014/main" id="{F90EFFDA-DAD5-49FF-A304-E35A52E4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55898"/>
            <a:ext cx="52960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MXN, one-time payment, VAT included</a:t>
            </a:r>
          </a:p>
        </p:txBody>
      </p:sp>
      <p:sp>
        <p:nvSpPr>
          <p:cNvPr id="8" name="5.5">
            <a:extLst xmlns:a="http://schemas.openxmlformats.org/drawingml/2006/main">
              <a:ext uri="{FF2B5EF4-FFF2-40B4-BE49-F238E27FC236}">
                <a16:creationId xmlns:a16="http://schemas.microsoft.com/office/drawing/2014/main" id="{9214FD5C-88EE-4898-91EB-8FF1ADDBB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91023"/>
            <a:ext cx="5296014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Present your services and receive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inquiries via a form or WhatsApp.</a:t>
            </a:r>
          </a:p>
        </p:txBody>
      </p:sp>
      <p:sp>
        <p:nvSpPr>
          <p:cNvPr id="9" name="5.6">
            <a:extLst xmlns:a="http://schemas.openxmlformats.org/drawingml/2006/main">
              <a:ext uri="{FF2B5EF4-FFF2-40B4-BE49-F238E27FC236}">
                <a16:creationId xmlns:a16="http://schemas.microsoft.com/office/drawing/2014/main" id="{05387974-65AA-421D-B17A-89452B88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93583"/>
            <a:ext cx="5162880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PROFESSIONAL ONLINE STORE</a:t>
            </a:r>
          </a:p>
        </p:txBody>
      </p:sp>
      <p:sp>
        <p:nvSpPr>
          <p:cNvPr id="10" name="5.7">
            <a:extLst xmlns:a="http://schemas.openxmlformats.org/drawingml/2006/main">
              <a:ext uri="{FF2B5EF4-FFF2-40B4-BE49-F238E27FC236}">
                <a16:creationId xmlns:a16="http://schemas.microsoft.com/office/drawing/2014/main" id="{B9A929B3-FEE0-431D-89A5-7E3FA4AFE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95481"/>
            <a:ext cx="5162880" cy="315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FROM</a:t>
            </a:r>
          </a:p>
        </p:txBody>
      </p:sp>
      <p:sp>
        <p:nvSpPr>
          <p:cNvPr id="11" name="5.8">
            <a:extLst xmlns:a="http://schemas.openxmlformats.org/drawingml/2006/main">
              <a:ext uri="{FF2B5EF4-FFF2-40B4-BE49-F238E27FC236}">
                <a16:creationId xmlns:a16="http://schemas.microsoft.com/office/drawing/2014/main" id="{64B664C0-D3B2-485E-AF7F-23394150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466659"/>
            <a:ext cx="5162880" cy="9679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$12,500</a:t>
            </a:r>
          </a:p>
        </p:txBody>
      </p:sp>
      <p:sp>
        <p:nvSpPr>
          <p:cNvPr id="12" name="5.9">
            <a:extLst xmlns:a="http://schemas.openxmlformats.org/drawingml/2006/main">
              <a:ext uri="{FF2B5EF4-FFF2-40B4-BE49-F238E27FC236}">
                <a16:creationId xmlns:a16="http://schemas.microsoft.com/office/drawing/2014/main" id="{917B5195-898A-40AC-8AD5-C2FC0BE4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355898"/>
            <a:ext cx="516288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MXN, one-time payment, VAT included</a:t>
            </a:r>
          </a:p>
        </p:txBody>
      </p:sp>
      <p:sp>
        <p:nvSpPr>
          <p:cNvPr id="13" name="5.10">
            <a:extLst xmlns:a="http://schemas.openxmlformats.org/drawingml/2006/main">
              <a:ext uri="{FF2B5EF4-FFF2-40B4-BE49-F238E27FC236}">
                <a16:creationId xmlns:a16="http://schemas.microsoft.com/office/drawing/2014/main" id="{1844D9FA-664A-4669-8309-92F29CB4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991023"/>
            <a:ext cx="5162880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Showcase your catalog and receive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orders with online payment.</a:t>
            </a:r>
          </a:p>
        </p:txBody>
      </p:sp>
      <p:sp>
        <p:nvSpPr>
          <p:cNvPr id="14" name="5.11">
            <a:extLst xmlns:a="http://schemas.openxmlformats.org/drawingml/2006/main">
              <a:ext uri="{FF2B5EF4-FFF2-40B4-BE49-F238E27FC236}">
                <a16:creationId xmlns:a16="http://schemas.microsoft.com/office/drawing/2014/main" id="{0F4B49D6-8858-4283-AE3F-B3E6CE85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467625"/>
            <a:ext cx="109732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Website and domain from $550 MXN/month. All prices include VAT.</a:t>
            </a:r>
          </a:p>
        </p:txBody>
      </p:sp>
      <p:sp>
        <p:nvSpPr>
          <p:cNvPr id="15" name="5.12">
            <a:extLst xmlns:a="http://schemas.openxmlformats.org/drawingml/2006/main">
              <a:ext uri="{FF2B5EF4-FFF2-40B4-BE49-F238E27FC236}">
                <a16:creationId xmlns:a16="http://schemas.microsoft.com/office/drawing/2014/main" id="{CD27BB50-BF6D-4B62-8D42-4886F936B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6" name="5.13">
            <a:extLst xmlns:a="http://schemas.openxmlformats.org/drawingml/2006/main">
              <a:ext uri="{FF2B5EF4-FFF2-40B4-BE49-F238E27FC236}">
                <a16:creationId xmlns:a16="http://schemas.microsoft.com/office/drawing/2014/main" id="{CCC99DEE-E434-4F18-97A3-6FD256AA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793969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5C1E4-D867-4BC6-88E2-3C713D4917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34a967ec744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6.0">
            <a:extLst xmlns:a="http://schemas.openxmlformats.org/drawingml/2006/main">
              <a:ext uri="{FF2B5EF4-FFF2-40B4-BE49-F238E27FC236}">
                <a16:creationId xmlns:a16="http://schemas.microsoft.com/office/drawing/2014/main" id="{B6E7B1D6-CBFB-4FB1-9448-998D72CAE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Professional website</a:t>
            </a:r>
          </a:p>
        </p:txBody>
      </p:sp>
      <p:sp>
        <p:nvSpPr>
          <p:cNvPr id="4" name="6.1">
            <a:extLst xmlns:a="http://schemas.openxmlformats.org/drawingml/2006/main">
              <a:ext uri="{FF2B5EF4-FFF2-40B4-BE49-F238E27FC236}">
                <a16:creationId xmlns:a16="http://schemas.microsoft.com/office/drawing/2014/main" id="{1EAE5FC2-FD1A-4978-A430-AFE8C923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518497"/>
            <a:ext cx="5867883" cy="70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9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9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From $7,000 MXN</a:t>
            </a:r>
          </a:p>
        </p:txBody>
      </p:sp>
      <p:sp>
        <p:nvSpPr>
          <p:cNvPr id="5" name="6.2">
            <a:extLst xmlns:a="http://schemas.openxmlformats.org/drawingml/2006/main">
              <a:ext uri="{FF2B5EF4-FFF2-40B4-BE49-F238E27FC236}">
                <a16:creationId xmlns:a16="http://schemas.microsoft.com/office/drawing/2014/main" id="{F295BBAE-2544-4548-876C-56224F35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318016"/>
            <a:ext cx="5867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One-time payment including VAT</a:t>
            </a:r>
          </a:p>
        </p:txBody>
      </p:sp>
      <p:sp>
        <p:nvSpPr>
          <p:cNvPr id="6" name="6.3">
            <a:extLst xmlns:a="http://schemas.openxmlformats.org/drawingml/2006/main">
              <a:ext uri="{FF2B5EF4-FFF2-40B4-BE49-F238E27FC236}">
                <a16:creationId xmlns:a16="http://schemas.microsoft.com/office/drawing/2014/main" id="{808C8C38-85E9-44E0-A31D-B874458B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974836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Up to 5 pages</a:t>
            </a:r>
          </a:p>
        </p:txBody>
      </p:sp>
      <p:sp>
        <p:nvSpPr>
          <p:cNvPr id="7" name="6.4">
            <a:extLst xmlns:a="http://schemas.openxmlformats.org/drawingml/2006/main">
              <a:ext uri="{FF2B5EF4-FFF2-40B4-BE49-F238E27FC236}">
                <a16:creationId xmlns:a16="http://schemas.microsoft.com/office/drawing/2014/main" id="{0C457689-E448-4F5F-BDC8-D5B852792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28500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Home, about, services, gallery and contact.</a:t>
            </a:r>
          </a:p>
        </p:txBody>
      </p:sp>
      <p:sp>
        <p:nvSpPr>
          <p:cNvPr id="8" name="6.5">
            <a:extLst xmlns:a="http://schemas.openxmlformats.org/drawingml/2006/main">
              <a:ext uri="{FF2B5EF4-FFF2-40B4-BE49-F238E27FC236}">
                <a16:creationId xmlns:a16="http://schemas.microsoft.com/office/drawing/2014/main" id="{39FCC8B5-055F-417E-AAB8-549A89B52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08160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Mobile and desktop design</a:t>
            </a:r>
          </a:p>
        </p:txBody>
      </p:sp>
      <p:sp>
        <p:nvSpPr>
          <p:cNvPr id="9" name="6.6">
            <a:extLst xmlns:a="http://schemas.openxmlformats.org/drawingml/2006/main">
              <a:ext uri="{FF2B5EF4-FFF2-40B4-BE49-F238E27FC236}">
                <a16:creationId xmlns:a16="http://schemas.microsoft.com/office/drawing/2014/main" id="{36EA56E1-5E27-403F-A2B8-9FBBE7EF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61824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One language: Spanish. One brand and business.</a:t>
            </a:r>
          </a:p>
        </p:txBody>
      </p:sp>
      <p:sp>
        <p:nvSpPr>
          <p:cNvPr id="10" name="6.7">
            <a:extLst xmlns:a="http://schemas.openxmlformats.org/drawingml/2006/main">
              <a:ext uri="{FF2B5EF4-FFF2-40B4-BE49-F238E27FC236}">
                <a16:creationId xmlns:a16="http://schemas.microsoft.com/office/drawing/2014/main" id="{EE2A0CC5-5004-41B6-976F-24E2C6FB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441839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Direct contact</a:t>
            </a:r>
          </a:p>
        </p:txBody>
      </p:sp>
      <p:sp>
        <p:nvSpPr>
          <p:cNvPr id="11" name="6.8">
            <a:extLst xmlns:a="http://schemas.openxmlformats.org/drawingml/2006/main">
              <a:ext uri="{FF2B5EF4-FFF2-40B4-BE49-F238E27FC236}">
                <a16:creationId xmlns:a16="http://schemas.microsoft.com/office/drawing/2014/main" id="{0708F4D1-880B-47CA-B8F2-BB034990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795134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Contact form, social links and WhatsApp.</a:t>
            </a:r>
          </a:p>
        </p:txBody>
      </p:sp>
      <p:sp>
        <p:nvSpPr>
          <p:cNvPr id="12" name="6.9">
            <a:extLst xmlns:a="http://schemas.openxmlformats.org/drawingml/2006/main">
              <a:ext uri="{FF2B5EF4-FFF2-40B4-BE49-F238E27FC236}">
                <a16:creationId xmlns:a16="http://schemas.microsoft.com/office/drawing/2014/main" id="{930F749A-127C-4AE5-BDCA-436F8E86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175162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Launch and review</a:t>
            </a:r>
          </a:p>
        </p:txBody>
      </p:sp>
      <p:sp>
        <p:nvSpPr>
          <p:cNvPr id="13" name="6.10">
            <a:extLst xmlns:a="http://schemas.openxmlformats.org/drawingml/2006/main">
              <a:ext uri="{FF2B5EF4-FFF2-40B4-BE49-F238E27FC236}">
                <a16:creationId xmlns:a16="http://schemas.microsoft.com/office/drawing/2014/main" id="{4B668B12-33EC-442A-B293-718F2AF3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528813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 revision rounds and navigation testing.</a:t>
            </a:r>
          </a:p>
        </p:txBody>
      </p:sp>
      <p:sp>
        <p:nvSpPr>
          <p:cNvPr id="14" name="6.11">
            <a:extLst xmlns:a="http://schemas.openxmlformats.org/drawingml/2006/main">
              <a:ext uri="{FF2B5EF4-FFF2-40B4-BE49-F238E27FC236}">
                <a16:creationId xmlns:a16="http://schemas.microsoft.com/office/drawing/2014/main" id="{15A8853C-02C3-4149-BEBD-9808B0C03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5" name="6.12">
            <a:extLst xmlns:a="http://schemas.openxmlformats.org/drawingml/2006/main">
              <a:ext uri="{FF2B5EF4-FFF2-40B4-BE49-F238E27FC236}">
                <a16:creationId xmlns:a16="http://schemas.microsoft.com/office/drawing/2014/main" id="{B9C7BFA3-6BC5-4927-80C3-E02E7E3F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9530059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0F81F-542E-417A-997B-BE6241B6F0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2c05511b146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7.0">
            <a:extLst xmlns:a="http://schemas.openxmlformats.org/drawingml/2006/main">
              <a:ext uri="{FF2B5EF4-FFF2-40B4-BE49-F238E27FC236}">
                <a16:creationId xmlns:a16="http://schemas.microsoft.com/office/drawing/2014/main" id="{F3DCE640-5EF4-439E-B5FE-80952BFE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Initial SEO and Google Business Profile</a:t>
            </a:r>
          </a:p>
        </p:txBody>
      </p:sp>
      <p:sp>
        <p:nvSpPr>
          <p:cNvPr id="4" name="7.1">
            <a:extLst xmlns:a="http://schemas.openxmlformats.org/drawingml/2006/main">
              <a:ext uri="{FF2B5EF4-FFF2-40B4-BE49-F238E27FC236}">
                <a16:creationId xmlns:a16="http://schemas.microsoft.com/office/drawing/2014/main" id="{4BE37913-F4F7-4CF6-A659-8046E6FA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44846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Website code</a:t>
            </a:r>
          </a:p>
        </p:txBody>
      </p:sp>
      <p:sp>
        <p:nvSpPr>
          <p:cNvPr id="5" name="7.2">
            <a:extLst xmlns:a="http://schemas.openxmlformats.org/drawingml/2006/main">
              <a:ext uri="{FF2B5EF4-FFF2-40B4-BE49-F238E27FC236}">
                <a16:creationId xmlns:a16="http://schemas.microsoft.com/office/drawing/2014/main" id="{7F3A43A1-B9ED-41BE-B196-5BE988EF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184287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Page titles and descriptions.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Headings, links and alternative text.</a:t>
            </a:r>
          </a:p>
        </p:txBody>
      </p:sp>
      <p:sp>
        <p:nvSpPr>
          <p:cNvPr id="6" name="7.3">
            <a:extLst xmlns:a="http://schemas.openxmlformats.org/drawingml/2006/main">
              <a:ext uri="{FF2B5EF4-FFF2-40B4-BE49-F238E27FC236}">
                <a16:creationId xmlns:a16="http://schemas.microsoft.com/office/drawing/2014/main" id="{3FCA2525-B5B7-4E3C-9764-E43923FF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440093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Searches in your market</a:t>
            </a:r>
          </a:p>
        </p:txBody>
      </p:sp>
      <p:sp>
        <p:nvSpPr>
          <p:cNvPr id="7" name="7.4">
            <a:extLst xmlns:a="http://schemas.openxmlformats.org/drawingml/2006/main">
              <a:ext uri="{FF2B5EF4-FFF2-40B4-BE49-F238E27FC236}">
                <a16:creationId xmlns:a16="http://schemas.microsoft.com/office/drawing/2014/main" id="{12EC6C10-BCF7-41E0-AF39-F6E76964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879521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Up to 5 search topics focused on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your service and one city or area.</a:t>
            </a:r>
          </a:p>
        </p:txBody>
      </p:sp>
      <p:sp>
        <p:nvSpPr>
          <p:cNvPr id="8" name="7.5">
            <a:extLst xmlns:a="http://schemas.openxmlformats.org/drawingml/2006/main">
              <a:ext uri="{FF2B5EF4-FFF2-40B4-BE49-F238E27FC236}">
                <a16:creationId xmlns:a16="http://schemas.microsoft.com/office/drawing/2014/main" id="{F86A8AD5-798A-4A0C-8E9D-E066D7E2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44846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Google profile</a:t>
            </a:r>
          </a:p>
        </p:txBody>
      </p:sp>
      <p:sp>
        <p:nvSpPr>
          <p:cNvPr id="9" name="7.6">
            <a:extLst xmlns:a="http://schemas.openxmlformats.org/drawingml/2006/main">
              <a:ext uri="{FF2B5EF4-FFF2-40B4-BE49-F238E27FC236}">
                <a16:creationId xmlns:a16="http://schemas.microsoft.com/office/drawing/2014/main" id="{5841E239-73EA-41F2-8BFD-EFFCA578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84287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 business or location: category, description,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services, hours and up to 10 photos.</a:t>
            </a:r>
          </a:p>
        </p:txBody>
      </p:sp>
      <p:sp>
        <p:nvSpPr>
          <p:cNvPr id="10" name="7.7">
            <a:extLst xmlns:a="http://schemas.openxmlformats.org/drawingml/2006/main">
              <a:ext uri="{FF2B5EF4-FFF2-40B4-BE49-F238E27FC236}">
                <a16:creationId xmlns:a16="http://schemas.microsoft.com/office/drawing/2014/main" id="{A4C4C739-C1DA-4FE4-A2ED-16E904E8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440093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Technical setup</a:t>
            </a:r>
          </a:p>
        </p:txBody>
      </p:sp>
      <p:sp>
        <p:nvSpPr>
          <p:cNvPr id="11" name="7.8">
            <a:extLst xmlns:a="http://schemas.openxmlformats.org/drawingml/2006/main">
              <a:ext uri="{FF2B5EF4-FFF2-40B4-BE49-F238E27FC236}">
                <a16:creationId xmlns:a16="http://schemas.microsoft.com/office/drawing/2014/main" id="{C31B6F1E-93A5-41FD-9A80-C7FDF62E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879521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Sitemap, Search Console and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structured data where applicable.</a:t>
            </a:r>
          </a:p>
        </p:txBody>
      </p:sp>
      <p:sp>
        <p:nvSpPr>
          <p:cNvPr id="12" name="7.9">
            <a:extLst xmlns:a="http://schemas.openxmlformats.org/drawingml/2006/main">
              <a:ext uri="{FF2B5EF4-FFF2-40B4-BE49-F238E27FC236}">
                <a16:creationId xmlns:a16="http://schemas.microsoft.com/office/drawing/2014/main" id="{B39F9A5C-8AB9-4C47-BE63-1CE4B1CBF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386256"/>
            <a:ext cx="10973283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Google controls verification and rankings. Profiles require an eligible business serving customers in person.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Verification guidance is included, with no guarantee of approval.</a:t>
            </a:r>
          </a:p>
        </p:txBody>
      </p:sp>
      <p:sp>
        <p:nvSpPr>
          <p:cNvPr id="13" name="7.10">
            <a:extLst xmlns:a="http://schemas.openxmlformats.org/drawingml/2006/main">
              <a:ext uri="{FF2B5EF4-FFF2-40B4-BE49-F238E27FC236}">
                <a16:creationId xmlns:a16="http://schemas.microsoft.com/office/drawing/2014/main" id="{6C661F8E-EA40-4827-B516-001FF69A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7.11">
            <a:extLst xmlns:a="http://schemas.openxmlformats.org/drawingml/2006/main">
              <a:ext uri="{FF2B5EF4-FFF2-40B4-BE49-F238E27FC236}">
                <a16:creationId xmlns:a16="http://schemas.microsoft.com/office/drawing/2014/main" id="{463CB03D-191F-4225-B5E9-A3AFDA37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7307902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DF8055-C513-4AA9-9A62-7A8D1D2CF4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65d4a2124429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8.0">
            <a:extLst xmlns:a="http://schemas.openxmlformats.org/drawingml/2006/main">
              <a:ext uri="{FF2B5EF4-FFF2-40B4-BE49-F238E27FC236}">
                <a16:creationId xmlns:a16="http://schemas.microsoft.com/office/drawing/2014/main" id="{F0D3B316-6063-47F5-90FB-C1BB96B2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Brand identity and business files</a:t>
            </a:r>
          </a:p>
        </p:txBody>
      </p:sp>
      <p:sp>
        <p:nvSpPr>
          <p:cNvPr id="4" name="8.1">
            <a:extLst xmlns:a="http://schemas.openxmlformats.org/drawingml/2006/main">
              <a:ext uri="{FF2B5EF4-FFF2-40B4-BE49-F238E27FC236}">
                <a16:creationId xmlns:a16="http://schemas.microsoft.com/office/drawing/2014/main" id="{581B6BE3-B6CF-4947-A1D8-31013946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25771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 refined logo</a:t>
            </a:r>
          </a:p>
        </p:txBody>
      </p:sp>
      <p:sp>
        <p:nvSpPr>
          <p:cNvPr id="5" name="8.2">
            <a:extLst xmlns:a="http://schemas.openxmlformats.org/drawingml/2006/main">
              <a:ext uri="{FF2B5EF4-FFF2-40B4-BE49-F238E27FC236}">
                <a16:creationId xmlns:a16="http://schemas.microsoft.com/office/drawing/2014/main" id="{454C9576-3C7E-4CF3-906F-CDEF2DB3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65464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Existing logo refinement and basic vectorization.</a:t>
            </a:r>
          </a:p>
        </p:txBody>
      </p:sp>
      <p:sp>
        <p:nvSpPr>
          <p:cNvPr id="6" name="8.3">
            <a:extLst xmlns:a="http://schemas.openxmlformats.org/drawingml/2006/main">
              <a:ext uri="{FF2B5EF4-FFF2-40B4-BE49-F238E27FC236}">
                <a16:creationId xmlns:a16="http://schemas.microsoft.com/office/drawing/2014/main" id="{D4D00DF1-4645-4EE1-A750-29DE9898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73368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3 static graphics + 1 banner</a:t>
            </a:r>
          </a:p>
        </p:txBody>
      </p:sp>
      <p:sp>
        <p:nvSpPr>
          <p:cNvPr id="7" name="8.4">
            <a:extLst xmlns:a="http://schemas.openxmlformats.org/drawingml/2006/main">
              <a:ext uri="{FF2B5EF4-FFF2-40B4-BE49-F238E27FC236}">
                <a16:creationId xmlns:a16="http://schemas.microsoft.com/office/drawing/2014/main" id="{EDEC139E-FD19-4516-A26C-28D6C29D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213062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The banner includes 2 social media sizes.</a:t>
            </a:r>
          </a:p>
        </p:txBody>
      </p:sp>
      <p:sp>
        <p:nvSpPr>
          <p:cNvPr id="8" name="8.5">
            <a:extLst xmlns:a="http://schemas.openxmlformats.org/drawingml/2006/main">
              <a:ext uri="{FF2B5EF4-FFF2-40B4-BE49-F238E27FC236}">
                <a16:creationId xmlns:a16="http://schemas.microsoft.com/office/drawing/2014/main" id="{CD5F21FD-0DFD-4D87-ACE3-7C93B4BA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21334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 graphic adapted for print</a:t>
            </a:r>
          </a:p>
        </p:txBody>
      </p:sp>
      <p:sp>
        <p:nvSpPr>
          <p:cNvPr id="9" name="8.6">
            <a:extLst xmlns:a="http://schemas.openxmlformats.org/drawingml/2006/main">
              <a:ext uri="{FF2B5EF4-FFF2-40B4-BE49-F238E27FC236}">
                <a16:creationId xmlns:a16="http://schemas.microsoft.com/office/drawing/2014/main" id="{C58A571E-B3AC-44E8-98DD-24412E48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61028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One-sided A5 flyer based on the 3 graphics.</a:t>
            </a:r>
          </a:p>
        </p:txBody>
      </p:sp>
      <p:sp>
        <p:nvSpPr>
          <p:cNvPr id="10" name="8.7">
            <a:extLst xmlns:a="http://schemas.openxmlformats.org/drawingml/2006/main">
              <a:ext uri="{FF2B5EF4-FFF2-40B4-BE49-F238E27FC236}">
                <a16:creationId xmlns:a16="http://schemas.microsoft.com/office/drawing/2014/main" id="{902A69DA-5EEB-4FA5-8BEF-2D4B15B6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68932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Digital and vector files</a:t>
            </a:r>
          </a:p>
        </p:txBody>
      </p:sp>
      <p:sp>
        <p:nvSpPr>
          <p:cNvPr id="11" name="8.8">
            <a:extLst xmlns:a="http://schemas.openxmlformats.org/drawingml/2006/main">
              <a:ext uri="{FF2B5EF4-FFF2-40B4-BE49-F238E27FC236}">
                <a16:creationId xmlns:a16="http://schemas.microsoft.com/office/drawing/2014/main" id="{FCCF256B-DCFF-45BD-A78B-E6277490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08625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PNG/JPG, SVG and PDF. 2 revision rounds.</a:t>
            </a:r>
          </a:p>
        </p:txBody>
      </p:sp>
      <p:sp>
        <p:nvSpPr>
          <p:cNvPr id="12" name="8.9">
            <a:extLst xmlns:a="http://schemas.openxmlformats.org/drawingml/2006/main">
              <a:ext uri="{FF2B5EF4-FFF2-40B4-BE49-F238E27FC236}">
                <a16:creationId xmlns:a16="http://schemas.microsoft.com/office/drawing/2014/main" id="{0B3E4ED4-AD4D-4E42-A886-2EA00B56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58540"/>
            <a:ext cx="10973283" cy="302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Photos are not vectors. Final print preparation follows the printer's specifications.</a:t>
            </a:r>
          </a:p>
        </p:txBody>
      </p:sp>
      <p:sp>
        <p:nvSpPr>
          <p:cNvPr id="13" name="8.10">
            <a:extLst xmlns:a="http://schemas.openxmlformats.org/drawingml/2006/main">
              <a:ext uri="{FF2B5EF4-FFF2-40B4-BE49-F238E27FC236}">
                <a16:creationId xmlns:a16="http://schemas.microsoft.com/office/drawing/2014/main" id="{4C59B35A-DD14-4FE9-84AD-2E0D9A80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8.11">
            <a:extLst xmlns:a="http://schemas.openxmlformats.org/drawingml/2006/main">
              <a:ext uri="{FF2B5EF4-FFF2-40B4-BE49-F238E27FC236}">
                <a16:creationId xmlns:a16="http://schemas.microsoft.com/office/drawing/2014/main" id="{9125E769-6B07-42C7-A4B2-B4F0F0E7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9047463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F3F6D-8AF9-4513-9F02-5E7E74FC18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7c45911dc4c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9.0">
            <a:extLst xmlns:a="http://schemas.openxmlformats.org/drawingml/2006/main">
              <a:ext uri="{FF2B5EF4-FFF2-40B4-BE49-F238E27FC236}">
                <a16:creationId xmlns:a16="http://schemas.microsoft.com/office/drawing/2014/main" id="{1FB4E511-9077-4B25-99D9-80C23A20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Professional online store</a:t>
            </a:r>
          </a:p>
        </p:txBody>
      </p:sp>
      <p:sp>
        <p:nvSpPr>
          <p:cNvPr id="4" name="9.1">
            <a:extLst xmlns:a="http://schemas.openxmlformats.org/drawingml/2006/main">
              <a:ext uri="{FF2B5EF4-FFF2-40B4-BE49-F238E27FC236}">
                <a16:creationId xmlns:a16="http://schemas.microsoft.com/office/drawing/2014/main" id="{E60C4799-D669-4057-BE9E-07C209A07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474712"/>
            <a:ext cx="10972914" cy="8054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5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5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5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From $12,500 MXN</a:t>
            </a:r>
          </a:p>
        </p:txBody>
      </p:sp>
      <p:sp>
        <p:nvSpPr>
          <p:cNvPr id="5" name="9.2">
            <a:extLst xmlns:a="http://schemas.openxmlformats.org/drawingml/2006/main">
              <a:ext uri="{FF2B5EF4-FFF2-40B4-BE49-F238E27FC236}">
                <a16:creationId xmlns:a16="http://schemas.microsoft.com/office/drawing/2014/main" id="{CAD62AD5-05AA-4E0E-9EE0-D41061C6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336825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One-time payment including VAT. Includes the branding package and initial SEO.</a:t>
            </a:r>
          </a:p>
        </p:txBody>
      </p:sp>
      <p:sp>
        <p:nvSpPr>
          <p:cNvPr id="6" name="9.3">
            <a:extLst xmlns:a="http://schemas.openxmlformats.org/drawingml/2006/main">
              <a:ext uri="{FF2B5EF4-FFF2-40B4-BE49-F238E27FC236}">
                <a16:creationId xmlns:a16="http://schemas.microsoft.com/office/drawing/2014/main" id="{EC62E5A8-B624-42A1-8461-C7435514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051163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Initial catalog</a:t>
            </a:r>
          </a:p>
        </p:txBody>
      </p:sp>
      <p:sp>
        <p:nvSpPr>
          <p:cNvPr id="7" name="9.4">
            <a:extLst xmlns:a="http://schemas.openxmlformats.org/drawingml/2006/main">
              <a:ext uri="{FF2B5EF4-FFF2-40B4-BE49-F238E27FC236}">
                <a16:creationId xmlns:a16="http://schemas.microsoft.com/office/drawing/2014/main" id="{EED1A385-B288-40F8-86B6-1EB8D9DB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394049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Up to 20 products and 5 categories.</a:t>
            </a:r>
          </a:p>
        </p:txBody>
      </p:sp>
      <p:sp>
        <p:nvSpPr>
          <p:cNvPr id="8" name="9.5">
            <a:extLst xmlns:a="http://schemas.openxmlformats.org/drawingml/2006/main">
              <a:ext uri="{FF2B5EF4-FFF2-40B4-BE49-F238E27FC236}">
                <a16:creationId xmlns:a16="http://schemas.microsoft.com/office/drawing/2014/main" id="{6E0010E4-7062-4F98-AEF9-1C0CCA3A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765399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Product variants</a:t>
            </a:r>
          </a:p>
        </p:txBody>
      </p:sp>
      <p:sp>
        <p:nvSpPr>
          <p:cNvPr id="9" name="9.6">
            <a:extLst xmlns:a="http://schemas.openxmlformats.org/drawingml/2006/main">
              <a:ext uri="{FF2B5EF4-FFF2-40B4-BE49-F238E27FC236}">
                <a16:creationId xmlns:a16="http://schemas.microsoft.com/office/drawing/2014/main" id="{11C3E2B5-B6AD-4C16-B3A9-14CB798E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108297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Up to 40 variants in total.</a:t>
            </a:r>
          </a:p>
        </p:txBody>
      </p:sp>
      <p:sp>
        <p:nvSpPr>
          <p:cNvPr id="10" name="9.7">
            <a:extLst xmlns:a="http://schemas.openxmlformats.org/drawingml/2006/main">
              <a:ext uri="{FF2B5EF4-FFF2-40B4-BE49-F238E27FC236}">
                <a16:creationId xmlns:a16="http://schemas.microsoft.com/office/drawing/2014/main" id="{2436B99D-BD39-4B62-B249-9304188A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479647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Cart and payment</a:t>
            </a:r>
          </a:p>
        </p:txBody>
      </p:sp>
      <p:sp>
        <p:nvSpPr>
          <p:cNvPr id="11" name="9.8">
            <a:extLst xmlns:a="http://schemas.openxmlformats.org/drawingml/2006/main">
              <a:ext uri="{FF2B5EF4-FFF2-40B4-BE49-F238E27FC236}">
                <a16:creationId xmlns:a16="http://schemas.microsoft.com/office/drawing/2014/main" id="{FB6FF583-2295-45CD-B7FB-D162F538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822887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 payment gateway and a test purchase.</a:t>
            </a:r>
          </a:p>
        </p:txBody>
      </p:sp>
      <p:sp>
        <p:nvSpPr>
          <p:cNvPr id="12" name="9.9">
            <a:extLst xmlns:a="http://schemas.openxmlformats.org/drawingml/2006/main">
              <a:ext uri="{FF2B5EF4-FFF2-40B4-BE49-F238E27FC236}">
                <a16:creationId xmlns:a16="http://schemas.microsoft.com/office/drawing/2014/main" id="{97E0DB37-3955-4961-BB61-E95504E4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5194238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Shipping and administration</a:t>
            </a:r>
          </a:p>
        </p:txBody>
      </p:sp>
      <p:sp>
        <p:nvSpPr>
          <p:cNvPr id="13" name="9.10">
            <a:extLst xmlns:a="http://schemas.openxmlformats.org/drawingml/2006/main">
              <a:ext uri="{FF2B5EF4-FFF2-40B4-BE49-F238E27FC236}">
                <a16:creationId xmlns:a16="http://schemas.microsoft.com/office/drawing/2014/main" id="{EEF54ADC-8241-4733-9CD2-E5D4ACFC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5537135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 shipping setup and 60 minutes of training.</a:t>
            </a:r>
          </a:p>
        </p:txBody>
      </p:sp>
      <p:sp>
        <p:nvSpPr>
          <p:cNvPr id="14" name="9.11">
            <a:extLst xmlns:a="http://schemas.openxmlformats.org/drawingml/2006/main">
              <a:ext uri="{FF2B5EF4-FFF2-40B4-BE49-F238E27FC236}">
                <a16:creationId xmlns:a16="http://schemas.microsoft.com/office/drawing/2014/main" id="{12EEA00A-D3A1-4F46-B0CA-13DF16C5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5" name="9.12">
            <a:extLst xmlns:a="http://schemas.openxmlformats.org/drawingml/2006/main">
              <a:ext uri="{FF2B5EF4-FFF2-40B4-BE49-F238E27FC236}">
                <a16:creationId xmlns:a16="http://schemas.microsoft.com/office/drawing/2014/main" id="{3CDFCA24-2C0B-4325-B0FA-78916A37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6263696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F17945-394D-4D96-982B-E0AFB7F610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5a061049664ed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8A8AC-CC75-470A-AAFB-F68D9C4171EB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953000"/>
                <a:gridCol w="2819400"/>
                <a:gridCol w="3200400"/>
              </a:tblGrid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Deliverable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Website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Online store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Build, one-time payment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From $7,000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From $12,500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Informational pages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Up to 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Up to 5 + catalog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Products / variants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Not included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Up to 20 / up to 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Cart and online payment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Not included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 standard gateway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Initial SEO and Google profile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Included*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Included*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Logo refinement + 3 graphics + banner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Included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Included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Build revisions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 rounds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 rounds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Website and domain, monthly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From $550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From $550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10.0">
            <a:extLst xmlns:a="http://schemas.openxmlformats.org/drawingml/2006/main">
              <a:ext uri="{FF2B5EF4-FFF2-40B4-BE49-F238E27FC236}">
                <a16:creationId xmlns:a16="http://schemas.microsoft.com/office/drawing/2014/main" id="{05596B50-E906-41A2-B8B3-527D3D0BD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Comparison of included services</a:t>
            </a:r>
          </a:p>
        </p:txBody>
      </p:sp>
      <p:sp>
        <p:nvSpPr>
          <p:cNvPr id="5" name="10.28">
            <a:extLst xmlns:a="http://schemas.openxmlformats.org/drawingml/2006/main">
              <a:ext uri="{FF2B5EF4-FFF2-40B4-BE49-F238E27FC236}">
                <a16:creationId xmlns:a16="http://schemas.microsoft.com/office/drawing/2014/main" id="{DEE80B21-A87C-4417-98E8-B9BE1209A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96955"/>
            <a:ext cx="10973283" cy="290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4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Starting prices in MXN including VAT. *Google profile subject to eligibility and verification. Limits apply.</a:t>
            </a:r>
          </a:p>
        </p:txBody>
      </p:sp>
      <p:sp>
        <p:nvSpPr>
          <p:cNvPr id="6" name="10.29">
            <a:extLst xmlns:a="http://schemas.openxmlformats.org/drawingml/2006/main">
              <a:ext uri="{FF2B5EF4-FFF2-40B4-BE49-F238E27FC236}">
                <a16:creationId xmlns:a16="http://schemas.microsoft.com/office/drawing/2014/main" id="{582B16AC-8BA8-4892-B145-6CB104D7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10.30">
            <a:extLst xmlns:a="http://schemas.openxmlformats.org/drawingml/2006/main">
              <a:ext uri="{FF2B5EF4-FFF2-40B4-BE49-F238E27FC236}">
                <a16:creationId xmlns:a16="http://schemas.microsoft.com/office/drawing/2014/main" id="{76214F74-20E4-4040-8174-0709707F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0124022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36231-D9CA-430B-B813-CC5B0C058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d2a2017a9242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1.0">
            <a:extLst xmlns:a="http://schemas.openxmlformats.org/drawingml/2006/main">
              <a:ext uri="{FF2B5EF4-FFF2-40B4-BE49-F238E27FC236}">
                <a16:creationId xmlns:a16="http://schemas.microsoft.com/office/drawing/2014/main" id="{7BE6265D-7479-4258-938C-17D88025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Monthly website and domain service</a:t>
            </a:r>
          </a:p>
        </p:txBody>
      </p:sp>
      <p:sp>
        <p:nvSpPr>
          <p:cNvPr id="4" name="11.1">
            <a:extLst xmlns:a="http://schemas.openxmlformats.org/drawingml/2006/main">
              <a:ext uri="{FF2B5EF4-FFF2-40B4-BE49-F238E27FC236}">
                <a16:creationId xmlns:a16="http://schemas.microsoft.com/office/drawing/2014/main" id="{48019D36-697B-4DFF-A430-7BBF5AD5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89455"/>
            <a:ext cx="5004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FROM</a:t>
            </a:r>
          </a:p>
        </p:txBody>
      </p:sp>
      <p:sp>
        <p:nvSpPr>
          <p:cNvPr id="5" name="11.2">
            <a:extLst xmlns:a="http://schemas.openxmlformats.org/drawingml/2006/main">
              <a:ext uri="{FF2B5EF4-FFF2-40B4-BE49-F238E27FC236}">
                <a16:creationId xmlns:a16="http://schemas.microsoft.com/office/drawing/2014/main" id="{17DDAA59-834A-4C68-B62F-ACEF70B6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002874"/>
            <a:ext cx="5004283" cy="145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$550</a:t>
            </a:r>
          </a:p>
        </p:txBody>
      </p:sp>
      <p:sp>
        <p:nvSpPr>
          <p:cNvPr id="6" name="11.3">
            <a:extLst xmlns:a="http://schemas.openxmlformats.org/drawingml/2006/main">
              <a:ext uri="{FF2B5EF4-FFF2-40B4-BE49-F238E27FC236}">
                <a16:creationId xmlns:a16="http://schemas.microsoft.com/office/drawing/2014/main" id="{B0222162-DBDC-43E7-BFC4-0D217645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538170"/>
            <a:ext cx="5003914" cy="503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7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MXN / month</a:t>
            </a:r>
          </a:p>
        </p:txBody>
      </p:sp>
      <p:sp>
        <p:nvSpPr>
          <p:cNvPr id="7" name="11.4">
            <a:extLst xmlns:a="http://schemas.openxmlformats.org/drawingml/2006/main">
              <a:ext uri="{FF2B5EF4-FFF2-40B4-BE49-F238E27FC236}">
                <a16:creationId xmlns:a16="http://schemas.microsoft.com/office/drawing/2014/main" id="{6C7E3E78-D7D1-403A-864D-0224D074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68806"/>
            <a:ext cx="5003914" cy="70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VAT included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Starting when the website launches</a:t>
            </a:r>
          </a:p>
        </p:txBody>
      </p:sp>
      <p:sp>
        <p:nvSpPr>
          <p:cNvPr id="8" name="11.5">
            <a:extLst xmlns:a="http://schemas.openxmlformats.org/drawingml/2006/main">
              <a:ext uri="{FF2B5EF4-FFF2-40B4-BE49-F238E27FC236}">
                <a16:creationId xmlns:a16="http://schemas.microsoft.com/office/drawing/2014/main" id="{1611909B-0425-4D7A-9309-BEED41DD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792279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1 website and 1 domain</a:t>
            </a:r>
          </a:p>
        </p:txBody>
      </p:sp>
      <p:sp>
        <p:nvSpPr>
          <p:cNvPr id="9" name="11.6">
            <a:extLst xmlns:a="http://schemas.openxmlformats.org/drawingml/2006/main">
              <a:ext uri="{FF2B5EF4-FFF2-40B4-BE49-F238E27FC236}">
                <a16:creationId xmlns:a16="http://schemas.microsoft.com/office/drawing/2014/main" id="{CE5A5A8D-AD54-4D31-BE0F-3C1E9CD9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194178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Hosting, SSL and a standard .com domain.</a:t>
            </a:r>
          </a:p>
        </p:txBody>
      </p:sp>
      <p:sp>
        <p:nvSpPr>
          <p:cNvPr id="10" name="11.7">
            <a:extLst xmlns:a="http://schemas.openxmlformats.org/drawingml/2006/main">
              <a:ext uri="{FF2B5EF4-FFF2-40B4-BE49-F238E27FC236}">
                <a16:creationId xmlns:a16="http://schemas.microsoft.com/office/drawing/2014/main" id="{3ECE1038-C69F-4DA5-A957-AFD1E5B8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792354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Technical continuity</a:t>
            </a:r>
          </a:p>
        </p:txBody>
      </p:sp>
      <p:sp>
        <p:nvSpPr>
          <p:cNvPr id="11" name="11.8">
            <a:extLst xmlns:a="http://schemas.openxmlformats.org/drawingml/2006/main">
              <a:ext uri="{FF2B5EF4-FFF2-40B4-BE49-F238E27FC236}">
                <a16:creationId xmlns:a16="http://schemas.microsoft.com/office/drawing/2014/main" id="{5CFEB0AF-82A2-4346-B525-3BC7775C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194252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Domain renewal while the plan remains active.</a:t>
            </a:r>
          </a:p>
        </p:txBody>
      </p:sp>
      <p:sp>
        <p:nvSpPr>
          <p:cNvPr id="12" name="11.9">
            <a:extLst xmlns:a="http://schemas.openxmlformats.org/drawingml/2006/main">
              <a:ext uri="{FF2B5EF4-FFF2-40B4-BE49-F238E27FC236}">
                <a16:creationId xmlns:a16="http://schemas.microsoft.com/office/drawing/2014/main" id="{20F5E1E3-78C1-4AFE-867E-0FCA682B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792440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Backup and maintenance</a:t>
            </a:r>
          </a:p>
        </p:txBody>
      </p:sp>
      <p:sp>
        <p:nvSpPr>
          <p:cNvPr id="13" name="11.10">
            <a:extLst xmlns:a="http://schemas.openxmlformats.org/drawingml/2006/main">
              <a:ext uri="{FF2B5EF4-FFF2-40B4-BE49-F238E27FC236}">
                <a16:creationId xmlns:a16="http://schemas.microsoft.com/office/drawing/2014/main" id="{75FE1ABA-8947-4CB9-AE9B-77D8AA7E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194695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Weekly backups with 30-day retention.</a:t>
            </a:r>
          </a:p>
        </p:txBody>
      </p:sp>
      <p:sp>
        <p:nvSpPr>
          <p:cNvPr id="14" name="11.11">
            <a:extLst xmlns:a="http://schemas.openxmlformats.org/drawingml/2006/main">
              <a:ext uri="{FF2B5EF4-FFF2-40B4-BE49-F238E27FC236}">
                <a16:creationId xmlns:a16="http://schemas.microsoft.com/office/drawing/2014/main" id="{054E36CF-0C5C-4A9C-9CFC-AC1BD95B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92515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Minor changes</a:t>
            </a:r>
          </a:p>
        </p:txBody>
      </p:sp>
      <p:sp>
        <p:nvSpPr>
          <p:cNvPr id="15" name="11.12">
            <a:extLst xmlns:a="http://schemas.openxmlformats.org/drawingml/2006/main">
              <a:ext uri="{FF2B5EF4-FFF2-40B4-BE49-F238E27FC236}">
                <a16:creationId xmlns:a16="http://schemas.microsoft.com/office/drawing/2014/main" id="{B7C8D008-7D3D-4121-9CAC-434850F4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194769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Up to 30 minutes per month, with no rollover.</a:t>
            </a:r>
          </a:p>
        </p:txBody>
      </p:sp>
      <p:sp>
        <p:nvSpPr>
          <p:cNvPr id="16" name="11.13">
            <a:extLst xmlns:a="http://schemas.openxmlformats.org/drawingml/2006/main">
              <a:ext uri="{FF2B5EF4-FFF2-40B4-BE49-F238E27FC236}">
                <a16:creationId xmlns:a16="http://schemas.microsoft.com/office/drawing/2014/main" id="{903D9231-DE1A-4D8A-B5F3-EBF72390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7" name="11.14">
            <a:extLst xmlns:a="http://schemas.openxmlformats.org/drawingml/2006/main">
              <a:ext uri="{FF2B5EF4-FFF2-40B4-BE49-F238E27FC236}">
                <a16:creationId xmlns:a16="http://schemas.microsoft.com/office/drawing/2014/main" id="{9CF58058-9C81-435E-B44A-937C9160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6366066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A4068-2696-468A-BAC7-944BBE5492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248bf9d104ef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684BE9-E565-43B1-B606-47C6A15D7823}"/>
              </a:ext>
            </a:extLst>
          </p:cNvPr>
          <p:cNvGraphicFramePr/>
          <p:nvPr/>
        </p:nvGraphicFramePr>
        <p:xfrm>
          <a:off xmlns:a="http://schemas.openxmlformats.org/drawingml/2006/main" x="609600" y="1876425"/>
          <a:ext xmlns:a="http://schemas.openxmlformats.org/drawingml/2006/main" cx="10972800" cy="284797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5257800"/>
                <a:gridCol w="2857500"/>
                <a:gridCol w="2857500"/>
              </a:tblGrid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Item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Website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Online store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Build from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$7,000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$12,500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12 months from $550/month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$6,600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$6,600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First year from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$13,600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$19,100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</a:tbl>
          </a:graphicData>
        </a:graphic>
      </p:graphicFrame>
      <p:sp>
        <p:nvSpPr>
          <p:cNvPr id="4" name="12.0">
            <a:extLst xmlns:a="http://schemas.openxmlformats.org/drawingml/2006/main">
              <a:ext uri="{FF2B5EF4-FFF2-40B4-BE49-F238E27FC236}">
                <a16:creationId xmlns:a16="http://schemas.microsoft.com/office/drawing/2014/main" id="{2B168336-ED28-4277-B2BD-CCD3987E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Sample investment at starting prices</a:t>
            </a:r>
          </a:p>
        </p:txBody>
      </p:sp>
      <p:sp>
        <p:nvSpPr>
          <p:cNvPr id="5" name="12.13">
            <a:extLst xmlns:a="http://schemas.openxmlformats.org/drawingml/2006/main">
              <a:ext uri="{FF2B5EF4-FFF2-40B4-BE49-F238E27FC236}">
                <a16:creationId xmlns:a16="http://schemas.microsoft.com/office/drawing/2014/main" id="{0713A2B4-33DA-4CBF-87DC-DE0156AA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076772"/>
            <a:ext cx="109732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All amounts are in MXN and include VAT.</a:t>
            </a:r>
          </a:p>
        </p:txBody>
      </p:sp>
      <p:sp>
        <p:nvSpPr>
          <p:cNvPr id="6" name="12.14">
            <a:extLst xmlns:a="http://schemas.openxmlformats.org/drawingml/2006/main">
              <a:ext uri="{FF2B5EF4-FFF2-40B4-BE49-F238E27FC236}">
                <a16:creationId xmlns:a16="http://schemas.microsoft.com/office/drawing/2014/main" id="{87E00953-29C6-4479-A21E-09ECA787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41898"/>
            <a:ext cx="10973283" cy="608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Example includes 12 months of service, excluding extras, campaigns and external costs.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final quote depends on the scope, platform and services selected.</a:t>
            </a:r>
          </a:p>
        </p:txBody>
      </p:sp>
      <p:sp>
        <p:nvSpPr>
          <p:cNvPr id="7" name="12.15">
            <a:extLst xmlns:a="http://schemas.openxmlformats.org/drawingml/2006/main">
              <a:ext uri="{FF2B5EF4-FFF2-40B4-BE49-F238E27FC236}">
                <a16:creationId xmlns:a16="http://schemas.microsoft.com/office/drawing/2014/main" id="{3746D938-AD46-4A96-91DB-5D6CDC4C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8" name="12.16">
            <a:extLst xmlns:a="http://schemas.openxmlformats.org/drawingml/2006/main">
              <a:ext uri="{FF2B5EF4-FFF2-40B4-BE49-F238E27FC236}">
                <a16:creationId xmlns:a16="http://schemas.microsoft.com/office/drawing/2014/main" id="{A7389D01-725B-4D35-AEA1-C2E3CE3C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8217227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96545-AAE5-414E-B1AD-5A4A93E002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44a900be34426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3.0">
            <a:extLst xmlns:a="http://schemas.openxmlformats.org/drawingml/2006/main">
              <a:ext uri="{FF2B5EF4-FFF2-40B4-BE49-F238E27FC236}">
                <a16:creationId xmlns:a16="http://schemas.microsoft.com/office/drawing/2014/main" id="{E0FFFED7-9F02-47B2-9401-0A0300EC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Campaigns for every business size</a:t>
            </a:r>
          </a:p>
        </p:txBody>
      </p:sp>
      <p:sp>
        <p:nvSpPr>
          <p:cNvPr id="4" name="13.1">
            <a:extLst xmlns:a="http://schemas.openxmlformats.org/drawingml/2006/main">
              <a:ext uri="{FF2B5EF4-FFF2-40B4-BE49-F238E27FC236}">
                <a16:creationId xmlns:a16="http://schemas.microsoft.com/office/drawing/2014/main" id="{11225972-A134-4107-AC90-2BBBD605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74597"/>
            <a:ext cx="109732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FROM</a:t>
            </a:r>
          </a:p>
        </p:txBody>
      </p:sp>
      <p:sp>
        <p:nvSpPr>
          <p:cNvPr id="5" name="13.2">
            <a:extLst xmlns:a="http://schemas.openxmlformats.org/drawingml/2006/main">
              <a:ext uri="{FF2B5EF4-FFF2-40B4-BE49-F238E27FC236}">
                <a16:creationId xmlns:a16="http://schemas.microsoft.com/office/drawing/2014/main" id="{94F62F40-B00A-41C5-9C98-4ED49C34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219646"/>
            <a:ext cx="10972914" cy="1120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$10,000</a:t>
            </a:r>
          </a:p>
        </p:txBody>
      </p:sp>
      <p:sp>
        <p:nvSpPr>
          <p:cNvPr id="6" name="13.3">
            <a:extLst xmlns:a="http://schemas.openxmlformats.org/drawingml/2006/main">
              <a:ext uri="{FF2B5EF4-FFF2-40B4-BE49-F238E27FC236}">
                <a16:creationId xmlns:a16="http://schemas.microsoft.com/office/drawing/2014/main" id="{92BA5489-9791-41C5-BB44-8E3D33CA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74597"/>
            <a:ext cx="5162880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UP TO</a:t>
            </a:r>
          </a:p>
        </p:txBody>
      </p:sp>
      <p:sp>
        <p:nvSpPr>
          <p:cNvPr id="7" name="13.4">
            <a:extLst xmlns:a="http://schemas.openxmlformats.org/drawingml/2006/main">
              <a:ext uri="{FF2B5EF4-FFF2-40B4-BE49-F238E27FC236}">
                <a16:creationId xmlns:a16="http://schemas.microsoft.com/office/drawing/2014/main" id="{1B73CD99-2B43-4734-8414-21E25D82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286101"/>
            <a:ext cx="5162880" cy="944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$25,000,000</a:t>
            </a:r>
          </a:p>
        </p:txBody>
      </p:sp>
      <p:sp>
        <p:nvSpPr>
          <p:cNvPr id="8" name="13.5">
            <a:extLst xmlns:a="http://schemas.openxmlformats.org/drawingml/2006/main">
              <a:ext uri="{FF2B5EF4-FFF2-40B4-BE49-F238E27FC236}">
                <a16:creationId xmlns:a16="http://schemas.microsoft.com/office/drawing/2014/main" id="{2B11DCD0-F606-4CD4-80E1-842C40CF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546465"/>
            <a:ext cx="10973283" cy="516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8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78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8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MXN per month, including VAT</a:t>
            </a:r>
          </a:p>
        </p:txBody>
      </p:sp>
      <p:sp>
        <p:nvSpPr>
          <p:cNvPr id="9" name="13.6">
            <a:extLst xmlns:a="http://schemas.openxmlformats.org/drawingml/2006/main">
              <a:ext uri="{FF2B5EF4-FFF2-40B4-BE49-F238E27FC236}">
                <a16:creationId xmlns:a16="http://schemas.microsoft.com/office/drawing/2014/main" id="{AFFADCBF-6AFC-48D7-A0E0-693AA4DA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420144"/>
            <a:ext cx="10973283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Programs for small businesses, growing companies and international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operations, based on objectives and scope.</a:t>
            </a:r>
          </a:p>
        </p:txBody>
      </p:sp>
      <p:sp>
        <p:nvSpPr>
          <p:cNvPr id="10" name="13.7">
            <a:extLst xmlns:a="http://schemas.openxmlformats.org/drawingml/2006/main">
              <a:ext uri="{FF2B5EF4-FFF2-40B4-BE49-F238E27FC236}">
                <a16:creationId xmlns:a16="http://schemas.microsoft.com/office/drawing/2014/main" id="{968D7597-F275-42A4-8DAB-53A21D4D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585014"/>
            <a:ext cx="10973283" cy="608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quote itemizes advertising, management, production and technology.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We confirm the total and included services before starting.</a:t>
            </a:r>
          </a:p>
        </p:txBody>
      </p:sp>
      <p:sp>
        <p:nvSpPr>
          <p:cNvPr id="11" name="13.8">
            <a:extLst xmlns:a="http://schemas.openxmlformats.org/drawingml/2006/main">
              <a:ext uri="{FF2B5EF4-FFF2-40B4-BE49-F238E27FC236}">
                <a16:creationId xmlns:a16="http://schemas.microsoft.com/office/drawing/2014/main" id="{5F40A6F1-8D73-4FE6-B79A-F890821F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13.9">
            <a:extLst xmlns:a="http://schemas.openxmlformats.org/drawingml/2006/main">
              <a:ext uri="{FF2B5EF4-FFF2-40B4-BE49-F238E27FC236}">
                <a16:creationId xmlns:a16="http://schemas.microsoft.com/office/drawing/2014/main" id="{82790270-38A5-4047-91BC-CA929991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3578478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F6782-6FB8-408D-BF53-CCBA67F692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710dc2db84e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4.0">
            <a:extLst xmlns:a="http://schemas.openxmlformats.org/drawingml/2006/main">
              <a:ext uri="{FF2B5EF4-FFF2-40B4-BE49-F238E27FC236}">
                <a16:creationId xmlns:a16="http://schemas.microsoft.com/office/drawing/2014/main" id="{BE0D0DD9-8D7E-4FB8-BC32-89428464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Discounts when combining services</a:t>
            </a:r>
          </a:p>
        </p:txBody>
      </p:sp>
      <p:sp>
        <p:nvSpPr>
          <p:cNvPr id="4" name="14.1">
            <a:extLst xmlns:a="http://schemas.openxmlformats.org/drawingml/2006/main">
              <a:ext uri="{FF2B5EF4-FFF2-40B4-BE49-F238E27FC236}">
                <a16:creationId xmlns:a16="http://schemas.microsoft.com/office/drawing/2014/main" id="{CEB82285-211D-43DF-9AA0-CC6FA232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16621"/>
            <a:ext cx="5296383" cy="729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05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05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Discounts available</a:t>
            </a:r>
          </a:p>
        </p:txBody>
      </p:sp>
      <p:sp>
        <p:nvSpPr>
          <p:cNvPr id="5" name="14.2">
            <a:extLst xmlns:a="http://schemas.openxmlformats.org/drawingml/2006/main">
              <a:ext uri="{FF2B5EF4-FFF2-40B4-BE49-F238E27FC236}">
                <a16:creationId xmlns:a16="http://schemas.microsoft.com/office/drawing/2014/main" id="{3C45D531-B37A-496C-9AB3-347A91C2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573580"/>
            <a:ext cx="5296383" cy="3389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Combine your website or store with a growth program.</a:t>
            </a:r>
          </a:p>
        </p:txBody>
      </p:sp>
      <p:sp>
        <p:nvSpPr>
          <p:cNvPr id="6" name="14.3">
            <a:extLst xmlns:a="http://schemas.openxmlformats.org/drawingml/2006/main">
              <a:ext uri="{FF2B5EF4-FFF2-40B4-BE49-F238E27FC236}">
                <a16:creationId xmlns:a16="http://schemas.microsoft.com/office/drawing/2014/main" id="{4E536BFE-0C2A-413C-AE9C-DD9C63DD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516407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SEO for your market</a:t>
            </a:r>
          </a:p>
        </p:txBody>
      </p:sp>
      <p:sp>
        <p:nvSpPr>
          <p:cNvPr id="7" name="14.4">
            <a:extLst xmlns:a="http://schemas.openxmlformats.org/drawingml/2006/main">
              <a:ext uri="{FF2B5EF4-FFF2-40B4-BE49-F238E27FC236}">
                <a16:creationId xmlns:a16="http://schemas.microsoft.com/office/drawing/2014/main" id="{A95883D3-7104-48F3-888E-4D51AA47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955835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Content and optimization for searches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that matter to your customers.</a:t>
            </a:r>
          </a:p>
        </p:txBody>
      </p:sp>
      <p:sp>
        <p:nvSpPr>
          <p:cNvPr id="8" name="14.5">
            <a:extLst xmlns:a="http://schemas.openxmlformats.org/drawingml/2006/main">
              <a:ext uri="{FF2B5EF4-FFF2-40B4-BE49-F238E27FC236}">
                <a16:creationId xmlns:a16="http://schemas.microsoft.com/office/drawing/2014/main" id="{895B6115-12F8-4B91-BF7B-6B90A615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516407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Acquisition and retention</a:t>
            </a:r>
          </a:p>
        </p:txBody>
      </p:sp>
      <p:sp>
        <p:nvSpPr>
          <p:cNvPr id="9" name="14.6">
            <a:extLst xmlns:a="http://schemas.openxmlformats.org/drawingml/2006/main">
              <a:ext uri="{FF2B5EF4-FFF2-40B4-BE49-F238E27FC236}">
                <a16:creationId xmlns:a16="http://schemas.microsoft.com/office/drawing/2014/main" id="{D07EC247-C0E3-4BAF-B3A7-140F0994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955835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Lead generation, follow-up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and social media campaigns.</a:t>
            </a:r>
          </a:p>
        </p:txBody>
      </p:sp>
      <p:sp>
        <p:nvSpPr>
          <p:cNvPr id="10" name="14.7">
            <a:extLst xmlns:a="http://schemas.openxmlformats.org/drawingml/2006/main">
              <a:ext uri="{FF2B5EF4-FFF2-40B4-BE49-F238E27FC236}">
                <a16:creationId xmlns:a16="http://schemas.microsoft.com/office/drawing/2014/main" id="{94F74E79-E31C-4E96-B37E-5786BD17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450917"/>
            <a:ext cx="109732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Discounts depend on the combined services, scope and duration.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We confirm the amount and terms in writing in your proposal.</a:t>
            </a:r>
          </a:p>
        </p:txBody>
      </p:sp>
      <p:sp>
        <p:nvSpPr>
          <p:cNvPr id="11" name="14.8">
            <a:extLst xmlns:a="http://schemas.openxmlformats.org/drawingml/2006/main">
              <a:ext uri="{FF2B5EF4-FFF2-40B4-BE49-F238E27FC236}">
                <a16:creationId xmlns:a16="http://schemas.microsoft.com/office/drawing/2014/main" id="{F931D640-8FD2-49B2-A1D4-583933C7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14.9">
            <a:extLst xmlns:a="http://schemas.openxmlformats.org/drawingml/2006/main">
              <a:ext uri="{FF2B5EF4-FFF2-40B4-BE49-F238E27FC236}">
                <a16:creationId xmlns:a16="http://schemas.microsoft.com/office/drawing/2014/main" id="{CBD35A36-03D7-4ACD-B328-8B49697D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0761792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7A0C46-865D-4060-915C-4DF1A18E1C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0e71109b5740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5.0">
            <a:extLst xmlns:a="http://schemas.openxmlformats.org/drawingml/2006/main">
              <a:ext uri="{FF2B5EF4-FFF2-40B4-BE49-F238E27FC236}">
                <a16:creationId xmlns:a16="http://schemas.microsoft.com/office/drawing/2014/main" id="{44238E0E-08FD-4F2D-815D-7E33AD76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Targeted SEO and social media campaigns</a:t>
            </a:r>
          </a:p>
        </p:txBody>
      </p:sp>
      <p:sp>
        <p:nvSpPr>
          <p:cNvPr id="4" name="15.1">
            <a:extLst xmlns:a="http://schemas.openxmlformats.org/drawingml/2006/main">
              <a:ext uri="{FF2B5EF4-FFF2-40B4-BE49-F238E27FC236}">
                <a16:creationId xmlns:a16="http://schemas.microsoft.com/office/drawing/2014/main" id="{906D1B1A-2EE2-400F-8BEE-8A50D5F8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35130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SEO based on search intent</a:t>
            </a:r>
          </a:p>
        </p:txBody>
      </p:sp>
      <p:sp>
        <p:nvSpPr>
          <p:cNvPr id="5" name="15.2">
            <a:extLst xmlns:a="http://schemas.openxmlformats.org/drawingml/2006/main">
              <a:ext uri="{FF2B5EF4-FFF2-40B4-BE49-F238E27FC236}">
                <a16:creationId xmlns:a16="http://schemas.microsoft.com/office/drawing/2014/main" id="{2ED824E3-ABDF-47A9-8500-269ABB12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74559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Pages and content by service or market.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Technical review and ongoing improvement.</a:t>
            </a:r>
          </a:p>
        </p:txBody>
      </p:sp>
      <p:sp>
        <p:nvSpPr>
          <p:cNvPr id="6" name="15.3">
            <a:extLst xmlns:a="http://schemas.openxmlformats.org/drawingml/2006/main">
              <a:ext uri="{FF2B5EF4-FFF2-40B4-BE49-F238E27FC236}">
                <a16:creationId xmlns:a16="http://schemas.microsoft.com/office/drawing/2014/main" id="{274D0D26-CE7D-48CC-9209-F8BEB0A8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35130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Ads for the right audience</a:t>
            </a:r>
          </a:p>
        </p:txBody>
      </p:sp>
      <p:sp>
        <p:nvSpPr>
          <p:cNvPr id="7" name="15.4">
            <a:extLst xmlns:a="http://schemas.openxmlformats.org/drawingml/2006/main">
              <a:ext uri="{FF2B5EF4-FFF2-40B4-BE49-F238E27FC236}">
                <a16:creationId xmlns:a16="http://schemas.microsoft.com/office/drawing/2014/main" id="{B8A32F08-095C-4B74-920B-9198C2DB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74559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Targeting by location and interests.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Messages tailored to each offer.</a:t>
            </a:r>
          </a:p>
        </p:txBody>
      </p:sp>
      <p:sp>
        <p:nvSpPr>
          <p:cNvPr id="8" name="15.5">
            <a:extLst xmlns:a="http://schemas.openxmlformats.org/drawingml/2006/main">
              <a:ext uri="{FF2B5EF4-FFF2-40B4-BE49-F238E27FC236}">
                <a16:creationId xmlns:a16="http://schemas.microsoft.com/office/drawing/2014/main" id="{A1CD674D-A2D6-4D6A-8123-D7BB6444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678408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Creative development and testing</a:t>
            </a:r>
          </a:p>
        </p:txBody>
      </p:sp>
      <p:sp>
        <p:nvSpPr>
          <p:cNvPr id="9" name="15.6">
            <a:extLst xmlns:a="http://schemas.openxmlformats.org/drawingml/2006/main">
              <a:ext uri="{FF2B5EF4-FFF2-40B4-BE49-F238E27FC236}">
                <a16:creationId xmlns:a16="http://schemas.microsoft.com/office/drawing/2014/main" id="{45D3C069-5C44-428B-A096-3B103D98B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117836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Graphics, videos and multiple versions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to compare audience response.</a:t>
            </a:r>
          </a:p>
        </p:txBody>
      </p:sp>
      <p:sp>
        <p:nvSpPr>
          <p:cNvPr id="10" name="15.7">
            <a:extLst xmlns:a="http://schemas.openxmlformats.org/drawingml/2006/main">
              <a:ext uri="{FF2B5EF4-FFF2-40B4-BE49-F238E27FC236}">
                <a16:creationId xmlns:a16="http://schemas.microsoft.com/office/drawing/2014/main" id="{C7A01457-5C45-496A-8BBD-AE1C89D2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678408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Budget optimization</a:t>
            </a:r>
          </a:p>
        </p:txBody>
      </p:sp>
      <p:sp>
        <p:nvSpPr>
          <p:cNvPr id="11" name="15.8">
            <a:extLst xmlns:a="http://schemas.openxmlformats.org/drawingml/2006/main">
              <a:ext uri="{FF2B5EF4-FFF2-40B4-BE49-F238E27FC236}">
                <a16:creationId xmlns:a16="http://schemas.microsoft.com/office/drawing/2014/main" id="{BCE14845-B082-4117-9FB5-572583DB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117836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Review inquiries, contacts and sales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to refine channels and ads.</a:t>
            </a:r>
          </a:p>
        </p:txBody>
      </p:sp>
      <p:sp>
        <p:nvSpPr>
          <p:cNvPr id="12" name="15.9">
            <a:extLst xmlns:a="http://schemas.openxmlformats.org/drawingml/2006/main">
              <a:ext uri="{FF2B5EF4-FFF2-40B4-BE49-F238E27FC236}">
                <a16:creationId xmlns:a16="http://schemas.microsoft.com/office/drawing/2014/main" id="{9731F7D7-21E5-471A-A6F9-D38B1BC67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13970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proposal defines channels, assets and frequency. Ongoing SEO and campaigns are quoted separately.</a:t>
            </a:r>
          </a:p>
        </p:txBody>
      </p:sp>
      <p:sp>
        <p:nvSpPr>
          <p:cNvPr id="13" name="15.10">
            <a:extLst xmlns:a="http://schemas.openxmlformats.org/drawingml/2006/main">
              <a:ext uri="{FF2B5EF4-FFF2-40B4-BE49-F238E27FC236}">
                <a16:creationId xmlns:a16="http://schemas.microsoft.com/office/drawing/2014/main" id="{D1847256-6054-46D5-B801-59CE2EAD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15.11">
            <a:extLst xmlns:a="http://schemas.openxmlformats.org/drawingml/2006/main">
              <a:ext uri="{FF2B5EF4-FFF2-40B4-BE49-F238E27FC236}">
                <a16:creationId xmlns:a16="http://schemas.microsoft.com/office/drawing/2014/main" id="{37F8166C-C063-4046-BC90-1442F7A2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5788073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802C0-5E85-4273-9CE5-6DA5770124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25582dd8847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6.0">
            <a:extLst xmlns:a="http://schemas.openxmlformats.org/drawingml/2006/main">
              <a:ext uri="{FF2B5EF4-FFF2-40B4-BE49-F238E27FC236}">
                <a16:creationId xmlns:a16="http://schemas.microsoft.com/office/drawing/2014/main" id="{9C9D6BC0-B84F-453B-84CA-806FDEFC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Acquiring and retaining new customers</a:t>
            </a:r>
          </a:p>
        </p:txBody>
      </p:sp>
      <p:sp>
        <p:nvSpPr>
          <p:cNvPr id="4" name="16.1">
            <a:extLst xmlns:a="http://schemas.openxmlformats.org/drawingml/2006/main">
              <a:ext uri="{FF2B5EF4-FFF2-40B4-BE49-F238E27FC236}">
                <a16:creationId xmlns:a16="http://schemas.microsoft.com/office/drawing/2014/main" id="{42246D9B-2C82-4E8C-927E-728D83BF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54237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5" name="16.2">
            <a:extLst xmlns:a="http://schemas.openxmlformats.org/drawingml/2006/main">
              <a:ext uri="{FF2B5EF4-FFF2-40B4-BE49-F238E27FC236}">
                <a16:creationId xmlns:a16="http://schemas.microsoft.com/office/drawing/2014/main" id="{249848C1-B018-402B-B758-349042E42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1666860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Lead generation</a:t>
            </a:r>
          </a:p>
        </p:txBody>
      </p:sp>
      <p:sp>
        <p:nvSpPr>
          <p:cNvPr id="6" name="16.3">
            <a:extLst xmlns:a="http://schemas.openxmlformats.org/drawingml/2006/main">
              <a:ext uri="{FF2B5EF4-FFF2-40B4-BE49-F238E27FC236}">
                <a16:creationId xmlns:a16="http://schemas.microsoft.com/office/drawing/2014/main" id="{A67BDA3D-27F9-4CDA-9C3D-8F42C405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117320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Ads and contact pages with a clear offer.</a:t>
            </a:r>
          </a:p>
        </p:txBody>
      </p:sp>
      <p:sp>
        <p:nvSpPr>
          <p:cNvPr id="7" name="16.4">
            <a:extLst xmlns:a="http://schemas.openxmlformats.org/drawingml/2006/main">
              <a:ext uri="{FF2B5EF4-FFF2-40B4-BE49-F238E27FC236}">
                <a16:creationId xmlns:a16="http://schemas.microsoft.com/office/drawing/2014/main" id="{27955B0A-A1E5-4E21-8918-657891CB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683115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8" name="16.5">
            <a:extLst xmlns:a="http://schemas.openxmlformats.org/drawingml/2006/main">
              <a:ext uri="{FF2B5EF4-FFF2-40B4-BE49-F238E27FC236}">
                <a16:creationId xmlns:a16="http://schemas.microsoft.com/office/drawing/2014/main" id="{223820F3-B7CD-4E8E-AB88-F71CC534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695738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Qualification and follow-up</a:t>
            </a:r>
          </a:p>
        </p:txBody>
      </p:sp>
      <p:sp>
        <p:nvSpPr>
          <p:cNvPr id="9" name="16.6">
            <a:extLst xmlns:a="http://schemas.openxmlformats.org/drawingml/2006/main">
              <a:ext uri="{FF2B5EF4-FFF2-40B4-BE49-F238E27FC236}">
                <a16:creationId xmlns:a16="http://schemas.microsoft.com/office/drawing/2014/main" id="{FE14B73D-08CF-401D-B620-925702E1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145842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CRM records, initial questions and sales assignment.</a:t>
            </a:r>
          </a:p>
        </p:txBody>
      </p:sp>
      <p:sp>
        <p:nvSpPr>
          <p:cNvPr id="10" name="16.7">
            <a:extLst xmlns:a="http://schemas.openxmlformats.org/drawingml/2006/main">
              <a:ext uri="{FF2B5EF4-FFF2-40B4-BE49-F238E27FC236}">
                <a16:creationId xmlns:a16="http://schemas.microsoft.com/office/drawing/2014/main" id="{18E58C46-6F54-4874-8E63-B4D7CB45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11637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1" name="16.8">
            <a:extLst xmlns:a="http://schemas.openxmlformats.org/drawingml/2006/main">
              <a:ext uri="{FF2B5EF4-FFF2-40B4-BE49-F238E27FC236}">
                <a16:creationId xmlns:a16="http://schemas.microsoft.com/office/drawing/2014/main" id="{E3F45901-5F99-4A66-9999-ABA6796C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724260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Customer conversion</a:t>
            </a:r>
          </a:p>
        </p:txBody>
      </p:sp>
      <p:sp>
        <p:nvSpPr>
          <p:cNvPr id="12" name="16.9">
            <a:extLst xmlns:a="http://schemas.openxmlformats.org/drawingml/2006/main">
              <a:ext uri="{FF2B5EF4-FFF2-40B4-BE49-F238E27FC236}">
                <a16:creationId xmlns:a16="http://schemas.microsoft.com/office/drawing/2014/main" id="{939F7BB4-37D3-4B54-B3DA-A77B4589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174720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Appointments, quotes and follow-up reminders.</a:t>
            </a:r>
          </a:p>
        </p:txBody>
      </p:sp>
      <p:sp>
        <p:nvSpPr>
          <p:cNvPr id="13" name="16.10">
            <a:extLst xmlns:a="http://schemas.openxmlformats.org/drawingml/2006/main">
              <a:ext uri="{FF2B5EF4-FFF2-40B4-BE49-F238E27FC236}">
                <a16:creationId xmlns:a16="http://schemas.microsoft.com/office/drawing/2014/main" id="{148F3DED-5DF8-47D3-B834-85F4663B7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40515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4" name="16.11">
            <a:extLst xmlns:a="http://schemas.openxmlformats.org/drawingml/2006/main">
              <a:ext uri="{FF2B5EF4-FFF2-40B4-BE49-F238E27FC236}">
                <a16:creationId xmlns:a16="http://schemas.microsoft.com/office/drawing/2014/main" id="{FF9F73A6-E653-435F-AD5C-AAF4DBB0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753138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Repeat purchases and reactivation</a:t>
            </a:r>
          </a:p>
        </p:txBody>
      </p:sp>
      <p:sp>
        <p:nvSpPr>
          <p:cNvPr id="15" name="16.12">
            <a:extLst xmlns:a="http://schemas.openxmlformats.org/drawingml/2006/main">
              <a:ext uri="{FF2B5EF4-FFF2-40B4-BE49-F238E27FC236}">
                <a16:creationId xmlns:a16="http://schemas.microsoft.com/office/drawing/2014/main" id="{D917139F-5D21-413F-B93C-6681993F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5203242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Welcome messages, after-sales support and offers based on customer history.</a:t>
            </a:r>
          </a:p>
        </p:txBody>
      </p:sp>
      <p:sp>
        <p:nvSpPr>
          <p:cNvPr id="16" name="16.13">
            <a:extLst xmlns:a="http://schemas.openxmlformats.org/drawingml/2006/main">
              <a:ext uri="{FF2B5EF4-FFF2-40B4-BE49-F238E27FC236}">
                <a16:creationId xmlns:a16="http://schemas.microsoft.com/office/drawing/2014/main" id="{8FC551ED-6305-4744-AD4D-96468BD4A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8218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Channels and automation are configured to match the project and the client's permissions.</a:t>
            </a:r>
          </a:p>
        </p:txBody>
      </p:sp>
      <p:sp>
        <p:nvSpPr>
          <p:cNvPr id="17" name="16.14">
            <a:extLst xmlns:a="http://schemas.openxmlformats.org/drawingml/2006/main">
              <a:ext uri="{FF2B5EF4-FFF2-40B4-BE49-F238E27FC236}">
                <a16:creationId xmlns:a16="http://schemas.microsoft.com/office/drawing/2014/main" id="{F1DA8406-CBEC-40D8-B477-C043AEF9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8" name="16.15">
            <a:extLst xmlns:a="http://schemas.openxmlformats.org/drawingml/2006/main">
              <a:ext uri="{FF2B5EF4-FFF2-40B4-BE49-F238E27FC236}">
                <a16:creationId xmlns:a16="http://schemas.microsoft.com/office/drawing/2014/main" id="{B9B0E609-3DCC-4870-9ACC-D021503C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7292978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6F2BE-FA1A-4D13-AC5F-0722A6C165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d601ed5f1403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7.0">
            <a:extLst xmlns:a="http://schemas.openxmlformats.org/drawingml/2006/main">
              <a:ext uri="{FF2B5EF4-FFF2-40B4-BE49-F238E27FC236}">
                <a16:creationId xmlns:a16="http://schemas.microsoft.com/office/drawing/2014/main" id="{190DA955-B589-4E9E-93C5-68FE68A6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AI agents for customer service and sales</a:t>
            </a:r>
          </a:p>
        </p:txBody>
      </p:sp>
      <p:sp>
        <p:nvSpPr>
          <p:cNvPr id="4" name="17.1">
            <a:extLst xmlns:a="http://schemas.openxmlformats.org/drawingml/2006/main">
              <a:ext uri="{FF2B5EF4-FFF2-40B4-BE49-F238E27FC236}">
                <a16:creationId xmlns:a16="http://schemas.microsoft.com/office/drawing/2014/main" id="{7B281E88-2D34-47C8-A172-48219AEE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96967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Initial assistance</a:t>
            </a:r>
          </a:p>
        </p:txBody>
      </p:sp>
      <p:sp>
        <p:nvSpPr>
          <p:cNvPr id="5" name="17.2">
            <a:extLst xmlns:a="http://schemas.openxmlformats.org/drawingml/2006/main">
              <a:ext uri="{FF2B5EF4-FFF2-40B4-BE49-F238E27FC236}">
                <a16:creationId xmlns:a16="http://schemas.microsoft.com/office/drawing/2014/main" id="{E7B7BC6C-B0D3-4FFC-8A9F-5708701B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120608"/>
            <a:ext cx="5994883" cy="339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Responses using approved information about your business.</a:t>
            </a:r>
          </a:p>
        </p:txBody>
      </p:sp>
      <p:sp>
        <p:nvSpPr>
          <p:cNvPr id="6" name="17.3">
            <a:extLst xmlns:a="http://schemas.openxmlformats.org/drawingml/2006/main">
              <a:ext uri="{FF2B5EF4-FFF2-40B4-BE49-F238E27FC236}">
                <a16:creationId xmlns:a16="http://schemas.microsoft.com/office/drawing/2014/main" id="{48A61C46-4DF5-48A4-93DF-B6DF8F6F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725489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Lead qualification</a:t>
            </a:r>
          </a:p>
        </p:txBody>
      </p:sp>
      <p:sp>
        <p:nvSpPr>
          <p:cNvPr id="7" name="17.4">
            <a:extLst xmlns:a="http://schemas.openxmlformats.org/drawingml/2006/main">
              <a:ext uri="{FF2B5EF4-FFF2-40B4-BE49-F238E27FC236}">
                <a16:creationId xmlns:a16="http://schemas.microsoft.com/office/drawing/2014/main" id="{5310E58A-EE8C-4FE7-ACD0-7BC9DBAA8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146463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Questions to understand needs and priorities.</a:t>
            </a:r>
          </a:p>
        </p:txBody>
      </p:sp>
      <p:sp>
        <p:nvSpPr>
          <p:cNvPr id="8" name="17.5">
            <a:extLst xmlns:a="http://schemas.openxmlformats.org/drawingml/2006/main">
              <a:ext uri="{FF2B5EF4-FFF2-40B4-BE49-F238E27FC236}">
                <a16:creationId xmlns:a16="http://schemas.microsoft.com/office/drawing/2014/main" id="{355C5DA3-8D5A-408E-9599-E9902D36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54367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Scheduling and reminders</a:t>
            </a:r>
          </a:p>
        </p:txBody>
      </p:sp>
      <p:sp>
        <p:nvSpPr>
          <p:cNvPr id="9" name="17.6">
            <a:extLst xmlns:a="http://schemas.openxmlformats.org/drawingml/2006/main">
              <a:ext uri="{FF2B5EF4-FFF2-40B4-BE49-F238E27FC236}">
                <a16:creationId xmlns:a16="http://schemas.microsoft.com/office/drawing/2014/main" id="{6E1F11FF-73C6-4C0F-BC21-0E9E5EC4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175341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Appointment scheduling through the agreed tools.</a:t>
            </a:r>
          </a:p>
        </p:txBody>
      </p:sp>
      <p:sp>
        <p:nvSpPr>
          <p:cNvPr id="10" name="17.7">
            <a:extLst xmlns:a="http://schemas.openxmlformats.org/drawingml/2006/main">
              <a:ext uri="{FF2B5EF4-FFF2-40B4-BE49-F238E27FC236}">
                <a16:creationId xmlns:a16="http://schemas.microsoft.com/office/drawing/2014/main" id="{06B4C240-AAE4-4414-91BB-CB06F22A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82889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Team support</a:t>
            </a:r>
          </a:p>
        </p:txBody>
      </p:sp>
      <p:sp>
        <p:nvSpPr>
          <p:cNvPr id="11" name="17.8">
            <a:extLst xmlns:a="http://schemas.openxmlformats.org/drawingml/2006/main">
              <a:ext uri="{FF2B5EF4-FFF2-40B4-BE49-F238E27FC236}">
                <a16:creationId xmlns:a16="http://schemas.microsoft.com/office/drawing/2014/main" id="{6AC05365-4FFC-4D74-87E6-44C8704A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203863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Conversation records and handoff to a team member.</a:t>
            </a:r>
          </a:p>
        </p:txBody>
      </p:sp>
      <p:sp>
        <p:nvSpPr>
          <p:cNvPr id="12" name="17.9">
            <a:extLst xmlns:a="http://schemas.openxmlformats.org/drawingml/2006/main">
              <a:ext uri="{FF2B5EF4-FFF2-40B4-BE49-F238E27FC236}">
                <a16:creationId xmlns:a16="http://schemas.microsoft.com/office/drawing/2014/main" id="{E57341F1-74A5-4301-8BB1-33331FFF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29143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Text or voice agents. Setup, integrations and usage charges are quoted based on use.</a:t>
            </a:r>
          </a:p>
        </p:txBody>
      </p:sp>
      <p:sp>
        <p:nvSpPr>
          <p:cNvPr id="13" name="17.10">
            <a:extLst xmlns:a="http://schemas.openxmlformats.org/drawingml/2006/main">
              <a:ext uri="{FF2B5EF4-FFF2-40B4-BE49-F238E27FC236}">
                <a16:creationId xmlns:a16="http://schemas.microsoft.com/office/drawing/2014/main" id="{CA8CE763-CE11-4DCE-8F00-50EF2187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17.11">
            <a:extLst xmlns:a="http://schemas.openxmlformats.org/drawingml/2006/main">
              <a:ext uri="{FF2B5EF4-FFF2-40B4-BE49-F238E27FC236}">
                <a16:creationId xmlns:a16="http://schemas.microsoft.com/office/drawing/2014/main" id="{CE8D6E04-7305-4054-B81A-3BA924C1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5105848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5A312-5DDD-4F71-ADB4-F0049B80C3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d42606c06f4a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8831DD-A2AC-4D74-8A29-D0F7FFCAF1AF}"/>
              </a:ext>
            </a:extLst>
          </p:cNvPr>
          <p:cNvGraphicFramePr/>
          <p:nvPr/>
        </p:nvGraphicFramePr>
        <p:xfrm>
          <a:off xmlns:a="http://schemas.openxmlformats.org/drawingml/2006/main" x="609600" y="1657350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790950"/>
                <a:gridCol w="7181850"/>
              </a:tblGrid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System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Applications by project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CRM and sales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Leads, opportunities, tasks and follow-up.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Web and mobile apps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Customer portals and internal tools.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Commerce and bookings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Catalogs, orders, appointments and service workflows.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Business operations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Inventory, purchasing and team coordination.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Data and dashboards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Metrics, reports and visibility into operations.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Platform integrations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Data exchange and fewer repetitive tasks.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18.0">
            <a:extLst xmlns:a="http://schemas.openxmlformats.org/drawingml/2006/main">
              <a:ext uri="{FF2B5EF4-FFF2-40B4-BE49-F238E27FC236}">
                <a16:creationId xmlns:a16="http://schemas.microsoft.com/office/drawing/2014/main" id="{8FF0634C-19B0-416C-8DCF-95FF41A59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Custom automation and systems</a:t>
            </a:r>
          </a:p>
        </p:txBody>
      </p:sp>
      <p:sp>
        <p:nvSpPr>
          <p:cNvPr id="5" name="18.15">
            <a:extLst xmlns:a="http://schemas.openxmlformats.org/drawingml/2006/main">
              <a:ext uri="{FF2B5EF4-FFF2-40B4-BE49-F238E27FC236}">
                <a16:creationId xmlns:a16="http://schemas.microsoft.com/office/drawing/2014/main" id="{40A1D99E-7428-4A1B-95ED-DEF28D63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18377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Implementation and maintenance quotes depend on modules, users, integrations and volume.</a:t>
            </a:r>
          </a:p>
        </p:txBody>
      </p:sp>
      <p:sp>
        <p:nvSpPr>
          <p:cNvPr id="6" name="18.16">
            <a:extLst xmlns:a="http://schemas.openxmlformats.org/drawingml/2006/main">
              <a:ext uri="{FF2B5EF4-FFF2-40B4-BE49-F238E27FC236}">
                <a16:creationId xmlns:a16="http://schemas.microsoft.com/office/drawing/2014/main" id="{A9DDAEBF-C35E-43DE-9C72-BD39FAEB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18.17">
            <a:extLst xmlns:a="http://schemas.openxmlformats.org/drawingml/2006/main">
              <a:ext uri="{FF2B5EF4-FFF2-40B4-BE49-F238E27FC236}">
                <a16:creationId xmlns:a16="http://schemas.microsoft.com/office/drawing/2014/main" id="{9341962A-199A-4EB9-8140-5A830566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5302929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B912C-172A-4545-B061-747645263F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a5485784b4d3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9cc7346221b943cf"/>
            <a:extLst xmlns:a="http://schemas.openxmlformats.org/drawingml/2006/main">
              <a:ext uri="{FF2B5EF4-FFF2-40B4-BE49-F238E27FC236}">
                <a16:creationId xmlns:a16="http://schemas.microsoft.com/office/drawing/2014/main" id="{1954D0E2-AA35-4628-96A0-CFD7B1D3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07" y="6022797"/>
            <a:ext cx="4955223" cy="2163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62BC0EB9-6A45-4DA1-8FAE-F7528D13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5969000"/>
            <a:ext cx="7112000" cy="31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2" name="19.0">
            <a:extLst xmlns:a="http://schemas.openxmlformats.org/drawingml/2006/main">
              <a:ext uri="{FF2B5EF4-FFF2-40B4-BE49-F238E27FC236}">
                <a16:creationId xmlns:a16="http://schemas.microsoft.com/office/drawing/2014/main" id="{158462B1-4F19-4EBB-AA63-FD0757E3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Master Desk: operations management</a:t>
            </a:r>
          </a:p>
        </p:txBody>
      </p:sp>
      <p:sp>
        <p:nvSpPr>
          <p:cNvPr id="13" name="19.1">
            <a:extLst xmlns:a="http://schemas.openxmlformats.org/drawingml/2006/main">
              <a:ext uri="{FF2B5EF4-FFF2-40B4-BE49-F238E27FC236}">
                <a16:creationId xmlns:a16="http://schemas.microsoft.com/office/drawing/2014/main" id="{95CDAC59-1760-43EE-99F0-EB1E936A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06695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Sales and customers</a:t>
            </a:r>
          </a:p>
        </p:txBody>
      </p:sp>
      <p:sp>
        <p:nvSpPr>
          <p:cNvPr id="14" name="19.2">
            <a:extLst xmlns:a="http://schemas.openxmlformats.org/drawingml/2006/main">
              <a:ext uri="{FF2B5EF4-FFF2-40B4-BE49-F238E27FC236}">
                <a16:creationId xmlns:a16="http://schemas.microsoft.com/office/drawing/2014/main" id="{58EA54ED-802D-46FA-A3ED-05FED820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27301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Sales follow-up and team coordination.</a:t>
            </a:r>
          </a:p>
        </p:txBody>
      </p:sp>
      <p:sp>
        <p:nvSpPr>
          <p:cNvPr id="15" name="19.3">
            <a:extLst xmlns:a="http://schemas.openxmlformats.org/drawingml/2006/main">
              <a:ext uri="{FF2B5EF4-FFF2-40B4-BE49-F238E27FC236}">
                <a16:creationId xmlns:a16="http://schemas.microsoft.com/office/drawing/2014/main" id="{2B2F7F4A-F3E5-4DD0-9B46-6555B1A6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44933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Inventory and purchasing</a:t>
            </a:r>
          </a:p>
        </p:txBody>
      </p:sp>
      <p:sp>
        <p:nvSpPr>
          <p:cNvPr id="16" name="19.4">
            <a:extLst xmlns:a="http://schemas.openxmlformats.org/drawingml/2006/main">
              <a:ext uri="{FF2B5EF4-FFF2-40B4-BE49-F238E27FC236}">
                <a16:creationId xmlns:a16="http://schemas.microsoft.com/office/drawing/2014/main" id="{92645D73-6EA6-4B59-B76F-11E349EA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165551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Stock, orders and visibility into inventory movements.</a:t>
            </a:r>
          </a:p>
        </p:txBody>
      </p:sp>
      <p:sp>
        <p:nvSpPr>
          <p:cNvPr id="17" name="19.5">
            <a:extLst xmlns:a="http://schemas.openxmlformats.org/drawingml/2006/main">
              <a:ext uri="{FF2B5EF4-FFF2-40B4-BE49-F238E27FC236}">
                <a16:creationId xmlns:a16="http://schemas.microsoft.com/office/drawing/2014/main" id="{48E8B5E0-F307-4272-9DBB-9BA80A85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83171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Commissions and finance</a:t>
            </a:r>
          </a:p>
        </p:txBody>
      </p:sp>
      <p:sp>
        <p:nvSpPr>
          <p:cNvPr id="18" name="19.6">
            <a:extLst xmlns:a="http://schemas.openxmlformats.org/drawingml/2006/main">
              <a:ext uri="{FF2B5EF4-FFF2-40B4-BE49-F238E27FC236}">
                <a16:creationId xmlns:a16="http://schemas.microsoft.com/office/drawing/2014/main" id="{1472F179-D809-4BD0-858D-FEDEB4AB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03789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Calculations and reports based on business rules.</a:t>
            </a:r>
          </a:p>
        </p:txBody>
      </p:sp>
      <p:sp>
        <p:nvSpPr>
          <p:cNvPr id="19" name="19.7">
            <a:extLst xmlns:a="http://schemas.openxmlformats.org/drawingml/2006/main">
              <a:ext uri="{FF2B5EF4-FFF2-40B4-BE49-F238E27FC236}">
                <a16:creationId xmlns:a16="http://schemas.microsoft.com/office/drawing/2014/main" id="{70FF4EBF-6DDA-489C-82FD-D6017917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21408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Metrics and automation</a:t>
            </a:r>
          </a:p>
        </p:txBody>
      </p:sp>
      <p:sp>
        <p:nvSpPr>
          <p:cNvPr id="20" name="19.8">
            <a:extLst xmlns:a="http://schemas.openxmlformats.org/drawingml/2006/main">
              <a:ext uri="{FF2B5EF4-FFF2-40B4-BE49-F238E27FC236}">
                <a16:creationId xmlns:a16="http://schemas.microsoft.com/office/drawing/2014/main" id="{FCAF8549-54AE-46AC-9043-611C97E7E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242027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Dashboards, alerts and workflows across teams.</a:t>
            </a:r>
          </a:p>
        </p:txBody>
      </p:sp>
      <p:sp>
        <p:nvSpPr>
          <p:cNvPr id="21" name="19.9">
            <a:extLst xmlns:a="http://schemas.openxmlformats.org/drawingml/2006/main">
              <a:ext uri="{FF2B5EF4-FFF2-40B4-BE49-F238E27FC236}">
                <a16:creationId xmlns:a16="http://schemas.microsoft.com/office/drawing/2014/main" id="{CC323D03-8374-4B11-8F5B-2AFE4FB5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202" y="5568914"/>
            <a:ext cx="5086198" cy="290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4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Conceptual visualization of the platform</a:t>
            </a:r>
          </a:p>
        </p:txBody>
      </p:sp>
      <p:sp>
        <p:nvSpPr>
          <p:cNvPr id="22" name="19.10">
            <a:extLst xmlns:a="http://schemas.openxmlformats.org/drawingml/2006/main">
              <a:ext uri="{FF2B5EF4-FFF2-40B4-BE49-F238E27FC236}">
                <a16:creationId xmlns:a16="http://schemas.microsoft.com/office/drawing/2014/main" id="{DCCB1C83-AB42-4295-9AFB-1809EFAA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6902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523c8fcaa6d24449"/>
              </a:rPr>
              <a:t>Request a Master Desk demo and scope</a:t>
            </a:r>
          </a:p>
        </p:txBody>
      </p:sp>
      <p:sp>
        <p:nvSpPr>
          <p:cNvPr id="23" name="19.11">
            <a:extLst xmlns:a="http://schemas.openxmlformats.org/drawingml/2006/main">
              <a:ext uri="{FF2B5EF4-FFF2-40B4-BE49-F238E27FC236}">
                <a16:creationId xmlns:a16="http://schemas.microsoft.com/office/drawing/2014/main" id="{28DBD662-6D38-490C-B8A8-868E1C7CF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4" name="19.12">
            <a:extLst xmlns:a="http://schemas.openxmlformats.org/drawingml/2006/main">
              <a:ext uri="{FF2B5EF4-FFF2-40B4-BE49-F238E27FC236}">
                <a16:creationId xmlns:a16="http://schemas.microsoft.com/office/drawing/2014/main" id="{A9B29D99-A0B9-4E39-A347-96DDD163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7898301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55F07-3BB1-4C7C-ADE2-713CE3790A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d746959e4b496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0.0">
            <a:extLst xmlns:a="http://schemas.openxmlformats.org/drawingml/2006/main">
              <a:ext uri="{FF2B5EF4-FFF2-40B4-BE49-F238E27FC236}">
                <a16:creationId xmlns:a16="http://schemas.microsoft.com/office/drawing/2014/main" id="{B58E6121-8AD2-4AC0-8764-E4EE85E0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Sales growth and connected operations</a:t>
            </a:r>
          </a:p>
        </p:txBody>
      </p:sp>
      <p:sp>
        <p:nvSpPr>
          <p:cNvPr id="4" name="20.1">
            <a:extLst xmlns:a="http://schemas.openxmlformats.org/drawingml/2006/main">
              <a:ext uri="{FF2B5EF4-FFF2-40B4-BE49-F238E27FC236}">
                <a16:creationId xmlns:a16="http://schemas.microsoft.com/office/drawing/2014/main" id="{28CF3B36-AFF8-4C74-9A84-4AC11A349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593521"/>
            <a:ext cx="52960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We have helped clients grow from</a:t>
            </a:r>
          </a:p>
        </p:txBody>
      </p:sp>
      <p:sp>
        <p:nvSpPr>
          <p:cNvPr id="5" name="20.2">
            <a:extLst xmlns:a="http://schemas.openxmlformats.org/drawingml/2006/main">
              <a:ext uri="{FF2B5EF4-FFF2-40B4-BE49-F238E27FC236}">
                <a16:creationId xmlns:a16="http://schemas.microsoft.com/office/drawing/2014/main" id="{DD7CE7B7-2BEE-440C-9554-783999CB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593521"/>
            <a:ext cx="5162880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to</a:t>
            </a:r>
          </a:p>
        </p:txBody>
      </p:sp>
      <p:sp>
        <p:nvSpPr>
          <p:cNvPr id="6" name="20.3">
            <a:extLst xmlns:a="http://schemas.openxmlformats.org/drawingml/2006/main">
              <a:ext uri="{FF2B5EF4-FFF2-40B4-BE49-F238E27FC236}">
                <a16:creationId xmlns:a16="http://schemas.microsoft.com/office/drawing/2014/main" id="{9B814BED-8EA7-4E0F-8DEE-ECB6CE22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030116"/>
            <a:ext cx="5296014" cy="930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US$200,000</a:t>
            </a:r>
          </a:p>
        </p:txBody>
      </p:sp>
      <p:sp>
        <p:nvSpPr>
          <p:cNvPr id="7" name="20.4">
            <a:extLst xmlns:a="http://schemas.openxmlformats.org/drawingml/2006/main">
              <a:ext uri="{FF2B5EF4-FFF2-40B4-BE49-F238E27FC236}">
                <a16:creationId xmlns:a16="http://schemas.microsoft.com/office/drawing/2014/main" id="{546B31ED-E13C-48A5-97C0-99FAD951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030116"/>
            <a:ext cx="5162880" cy="930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US$1,000,000</a:t>
            </a:r>
          </a:p>
        </p:txBody>
      </p:sp>
      <p:sp>
        <p:nvSpPr>
          <p:cNvPr id="8" name="20.5">
            <a:extLst xmlns:a="http://schemas.openxmlformats.org/drawingml/2006/main">
              <a:ext uri="{FF2B5EF4-FFF2-40B4-BE49-F238E27FC236}">
                <a16:creationId xmlns:a16="http://schemas.microsoft.com/office/drawing/2014/main" id="{D842D5FB-BDE0-4D33-8352-2D813258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019992"/>
            <a:ext cx="5296014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in monthly sales</a:t>
            </a:r>
          </a:p>
        </p:txBody>
      </p:sp>
      <p:sp>
        <p:nvSpPr>
          <p:cNvPr id="9" name="20.6">
            <a:extLst xmlns:a="http://schemas.openxmlformats.org/drawingml/2006/main">
              <a:ext uri="{FF2B5EF4-FFF2-40B4-BE49-F238E27FC236}">
                <a16:creationId xmlns:a16="http://schemas.microsoft.com/office/drawing/2014/main" id="{0BCC2A28-AA7D-4F17-842B-7ED6CDB3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019992"/>
            <a:ext cx="51628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in monthly sales</a:t>
            </a:r>
          </a:p>
        </p:txBody>
      </p:sp>
      <p:sp>
        <p:nvSpPr>
          <p:cNvPr id="10" name="20.7">
            <a:extLst xmlns:a="http://schemas.openxmlformats.org/drawingml/2006/main">
              <a:ext uri="{FF2B5EF4-FFF2-40B4-BE49-F238E27FC236}">
                <a16:creationId xmlns:a16="http://schemas.microsoft.com/office/drawing/2014/main" id="{56CC45A4-0E29-436C-A825-E53F2F6F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00826"/>
            <a:ext cx="5296014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The right campaigns and strategies</a:t>
            </a:r>
          </a:p>
        </p:txBody>
      </p:sp>
      <p:sp>
        <p:nvSpPr>
          <p:cNvPr id="11" name="20.8">
            <a:extLst xmlns:a="http://schemas.openxmlformats.org/drawingml/2006/main">
              <a:ext uri="{FF2B5EF4-FFF2-40B4-BE49-F238E27FC236}">
                <a16:creationId xmlns:a16="http://schemas.microsoft.com/office/drawing/2014/main" id="{404E0854-1143-4A0B-9C5F-E8309AFD5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89197"/>
            <a:ext cx="5296014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Targeted campaigns and sales strategies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to attract customers and turn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opportunities into sales.</a:t>
            </a:r>
          </a:p>
        </p:txBody>
      </p:sp>
      <p:sp>
        <p:nvSpPr>
          <p:cNvPr id="12" name="20.9">
            <a:extLst xmlns:a="http://schemas.openxmlformats.org/drawingml/2006/main">
              <a:ext uri="{FF2B5EF4-FFF2-40B4-BE49-F238E27FC236}">
                <a16:creationId xmlns:a16="http://schemas.microsoft.com/office/drawing/2014/main" id="{C931687D-59A1-4435-9874-EE3514C9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801890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Centralized data and connectivity</a:t>
            </a:r>
          </a:p>
        </p:txBody>
      </p:sp>
      <p:sp>
        <p:nvSpPr>
          <p:cNvPr id="13" name="20.10">
            <a:extLst xmlns:a="http://schemas.openxmlformats.org/drawingml/2006/main">
              <a:ext uri="{FF2B5EF4-FFF2-40B4-BE49-F238E27FC236}">
                <a16:creationId xmlns:a16="http://schemas.microsoft.com/office/drawing/2014/main" id="{DC3016C3-8361-4A31-83AD-D598B967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289197"/>
            <a:ext cx="5162880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Coordinated operations, clear responsibilities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and teams working together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in real time.</a:t>
            </a:r>
          </a:p>
        </p:txBody>
      </p:sp>
      <p:sp>
        <p:nvSpPr>
          <p:cNvPr id="14" name="20.11">
            <a:extLst xmlns:a="http://schemas.openxmlformats.org/drawingml/2006/main">
              <a:ext uri="{FF2B5EF4-FFF2-40B4-BE49-F238E27FC236}">
                <a16:creationId xmlns:a16="http://schemas.microsoft.com/office/drawing/2014/main" id="{75CD3FC2-9A7E-43C8-9248-FB977E57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69209"/>
            <a:ext cx="10973283" cy="70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We simplify business owners' lives: less operational workload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and greater control over responsibilities and their teams' work.</a:t>
            </a:r>
          </a:p>
        </p:txBody>
      </p:sp>
      <p:sp>
        <p:nvSpPr>
          <p:cNvPr id="15" name="20.12">
            <a:extLst xmlns:a="http://schemas.openxmlformats.org/drawingml/2006/main">
              <a:ext uri="{FF2B5EF4-FFF2-40B4-BE49-F238E27FC236}">
                <a16:creationId xmlns:a16="http://schemas.microsoft.com/office/drawing/2014/main" id="{BBA6227C-C8BC-4620-9E1E-C765471B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6" name="20.13">
            <a:extLst xmlns:a="http://schemas.openxmlformats.org/drawingml/2006/main">
              <a:ext uri="{FF2B5EF4-FFF2-40B4-BE49-F238E27FC236}">
                <a16:creationId xmlns:a16="http://schemas.microsoft.com/office/drawing/2014/main" id="{A69E8D9C-A238-4D91-A211-18010321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2147540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FAE95-FEDB-4BB5-82D3-0BE93658B3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940dd540e74e6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1.0">
            <a:extLst xmlns:a="http://schemas.openxmlformats.org/drawingml/2006/main">
              <a:ext uri="{FF2B5EF4-FFF2-40B4-BE49-F238E27FC236}">
                <a16:creationId xmlns:a16="http://schemas.microsoft.com/office/drawing/2014/main" id="{D8893B83-415D-4CFA-A332-CB38A108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How we connect campaigns to sales</a:t>
            </a:r>
          </a:p>
        </p:txBody>
      </p:sp>
      <p:sp>
        <p:nvSpPr>
          <p:cNvPr id="4" name="21.1">
            <a:extLst xmlns:a="http://schemas.openxmlformats.org/drawingml/2006/main">
              <a:ext uri="{FF2B5EF4-FFF2-40B4-BE49-F238E27FC236}">
                <a16:creationId xmlns:a16="http://schemas.microsoft.com/office/drawing/2014/main" id="{0B3BE6A3-7610-49B5-ADEE-E20F084F2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34066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Measurable acquisition</a:t>
            </a:r>
          </a:p>
        </p:txBody>
      </p:sp>
      <p:sp>
        <p:nvSpPr>
          <p:cNvPr id="5" name="21.2">
            <a:extLst xmlns:a="http://schemas.openxmlformats.org/drawingml/2006/main">
              <a:ext uri="{FF2B5EF4-FFF2-40B4-BE49-F238E27FC236}">
                <a16:creationId xmlns:a16="http://schemas.microsoft.com/office/drawing/2014/main" id="{45B524B4-8118-4FEB-816E-B4E5BF8D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1733711"/>
            <a:ext cx="728652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We link ads and forms to each contact's source.</a:t>
            </a:r>
          </a:p>
        </p:txBody>
      </p:sp>
      <p:sp>
        <p:nvSpPr>
          <p:cNvPr id="6" name="21.3">
            <a:extLst xmlns:a="http://schemas.openxmlformats.org/drawingml/2006/main">
              <a:ext uri="{FF2B5EF4-FFF2-40B4-BE49-F238E27FC236}">
                <a16:creationId xmlns:a16="http://schemas.microsoft.com/office/drawing/2014/main" id="{2EB0C96B-4296-4249-9FAD-9FF73786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801108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Sales follow-up</a:t>
            </a:r>
          </a:p>
        </p:txBody>
      </p:sp>
      <p:sp>
        <p:nvSpPr>
          <p:cNvPr id="7" name="21.4">
            <a:extLst xmlns:a="http://schemas.openxmlformats.org/drawingml/2006/main">
              <a:ext uri="{FF2B5EF4-FFF2-40B4-BE49-F238E27FC236}">
                <a16:creationId xmlns:a16="http://schemas.microsoft.com/office/drawing/2014/main" id="{1B7EBDF8-199A-4BCD-A6F9-97011CEB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2800752"/>
            <a:ext cx="7286523" cy="728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The CRM records appointments, quotes and each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opportunity's stages.</a:t>
            </a:r>
          </a:p>
        </p:txBody>
      </p:sp>
      <p:sp>
        <p:nvSpPr>
          <p:cNvPr id="8" name="21.5">
            <a:extLst xmlns:a="http://schemas.openxmlformats.org/drawingml/2006/main">
              <a:ext uri="{FF2B5EF4-FFF2-40B4-BE49-F238E27FC236}">
                <a16:creationId xmlns:a16="http://schemas.microsoft.com/office/drawing/2014/main" id="{E87FD772-2931-4088-8D5D-43D535EC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867793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Reconciled sales</a:t>
            </a:r>
          </a:p>
        </p:txBody>
      </p:sp>
      <p:sp>
        <p:nvSpPr>
          <p:cNvPr id="9" name="21.6">
            <a:extLst xmlns:a="http://schemas.openxmlformats.org/drawingml/2006/main">
              <a:ext uri="{FF2B5EF4-FFF2-40B4-BE49-F238E27FC236}">
                <a16:creationId xmlns:a16="http://schemas.microsoft.com/office/drawing/2014/main" id="{D978C920-73A4-41E9-8DF3-F0CF7E245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3867425"/>
            <a:ext cx="7286523" cy="728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We match orders to contacts and check duplicates and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returns.</a:t>
            </a:r>
          </a:p>
        </p:txBody>
      </p:sp>
      <p:sp>
        <p:nvSpPr>
          <p:cNvPr id="10" name="21.7">
            <a:extLst xmlns:a="http://schemas.openxmlformats.org/drawingml/2006/main">
              <a:ext uri="{FF2B5EF4-FFF2-40B4-BE49-F238E27FC236}">
                <a16:creationId xmlns:a16="http://schemas.microsoft.com/office/drawing/2014/main" id="{C0168EA5-84E6-4845-A918-472F7517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934466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Data-informed decisions</a:t>
            </a:r>
          </a:p>
        </p:txBody>
      </p:sp>
      <p:sp>
        <p:nvSpPr>
          <p:cNvPr id="11" name="21.8">
            <a:extLst xmlns:a="http://schemas.openxmlformats.org/drawingml/2006/main">
              <a:ext uri="{FF2B5EF4-FFF2-40B4-BE49-F238E27FC236}">
                <a16:creationId xmlns:a16="http://schemas.microsoft.com/office/drawing/2014/main" id="{D43110BC-CFF1-4C6D-A9BD-28A7B469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4934111"/>
            <a:ext cx="7286523" cy="728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We review cost per customer, attributed sales and repeat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purchases to adjust the plan.</a:t>
            </a:r>
          </a:p>
        </p:txBody>
      </p:sp>
      <p:sp>
        <p:nvSpPr>
          <p:cNvPr id="12" name="21.9">
            <a:extLst xmlns:a="http://schemas.openxmlformats.org/drawingml/2006/main">
              <a:ext uri="{FF2B5EF4-FFF2-40B4-BE49-F238E27FC236}">
                <a16:creationId xmlns:a16="http://schemas.microsoft.com/office/drawing/2014/main" id="{4FD6F38F-59B1-4124-8177-07CF09B7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005102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Measurement depends on available data and the agreed attribution model.</a:t>
            </a:r>
          </a:p>
        </p:txBody>
      </p:sp>
      <p:sp>
        <p:nvSpPr>
          <p:cNvPr id="13" name="21.10">
            <a:extLst xmlns:a="http://schemas.openxmlformats.org/drawingml/2006/main">
              <a:ext uri="{FF2B5EF4-FFF2-40B4-BE49-F238E27FC236}">
                <a16:creationId xmlns:a16="http://schemas.microsoft.com/office/drawing/2014/main" id="{7AB1E336-1C64-4600-AD78-DA190844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21.11">
            <a:extLst xmlns:a="http://schemas.openxmlformats.org/drawingml/2006/main">
              <a:ext uri="{FF2B5EF4-FFF2-40B4-BE49-F238E27FC236}">
                <a16:creationId xmlns:a16="http://schemas.microsoft.com/office/drawing/2014/main" id="{F8614A8E-6CC6-4F40-B89C-39025834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1757406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56DBF-1245-458C-BCB0-3664A4606E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fcf3241cd343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B4389-B310-4F73-9BE4-E7FEC2BAF869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024313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657600"/>
                <a:gridCol w="7315200"/>
              </a:tblGrid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Quoted separately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When it applies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More content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More than 5 pages, 20 products or 40 variants.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More design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New logo, complex illustration or additional assets.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More revisions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From the 3rd round or changes to the approved concept.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Advanced features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Bookings, CRM, AI, Master Desk and custom integrations.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Other markets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Another language, currency, brand or Google location.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Ongoing work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Monthly SEO, campaigns, posts and social media support.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22.0">
            <a:extLst xmlns:a="http://schemas.openxmlformats.org/drawingml/2006/main">
              <a:ext uri="{FF2B5EF4-FFF2-40B4-BE49-F238E27FC236}">
                <a16:creationId xmlns:a16="http://schemas.microsoft.com/office/drawing/2014/main" id="{422FD020-6D71-4A30-ADC2-47797D89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Additional services: clear limits</a:t>
            </a:r>
          </a:p>
        </p:txBody>
      </p:sp>
      <p:sp>
        <p:nvSpPr>
          <p:cNvPr id="5" name="22.15">
            <a:extLst xmlns:a="http://schemas.openxmlformats.org/drawingml/2006/main">
              <a:ext uri="{FF2B5EF4-FFF2-40B4-BE49-F238E27FC236}">
                <a16:creationId xmlns:a16="http://schemas.microsoft.com/office/drawing/2014/main" id="{EE9695D3-55C4-4397-B1BC-DEE1CF0D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87991"/>
            <a:ext cx="10973283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Each extra requires a written scope, price and timeline before work begins.</a:t>
            </a:r>
          </a:p>
        </p:txBody>
      </p:sp>
      <p:sp>
        <p:nvSpPr>
          <p:cNvPr id="6" name="22.16">
            <a:extLst xmlns:a="http://schemas.openxmlformats.org/drawingml/2006/main">
              <a:ext uri="{FF2B5EF4-FFF2-40B4-BE49-F238E27FC236}">
                <a16:creationId xmlns:a16="http://schemas.microsoft.com/office/drawing/2014/main" id="{A8252768-ED26-40CE-BD4B-8D9E88784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22.17">
            <a:extLst xmlns:a="http://schemas.openxmlformats.org/drawingml/2006/main">
              <a:ext uri="{FF2B5EF4-FFF2-40B4-BE49-F238E27FC236}">
                <a16:creationId xmlns:a16="http://schemas.microsoft.com/office/drawing/2014/main" id="{7A545488-F019-4A03-B156-3800688E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4164687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4014E-68EF-4067-856E-5E4E984356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96b7ed73d445e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3.0">
            <a:extLst xmlns:a="http://schemas.openxmlformats.org/drawingml/2006/main">
              <a:ext uri="{FF2B5EF4-FFF2-40B4-BE49-F238E27FC236}">
                <a16:creationId xmlns:a16="http://schemas.microsoft.com/office/drawing/2014/main" id="{E4417B3D-28F1-4D78-AF34-9C6FFD17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External costs and client materials</a:t>
            </a:r>
          </a:p>
        </p:txBody>
      </p:sp>
      <p:sp>
        <p:nvSpPr>
          <p:cNvPr id="4" name="23.1">
            <a:extLst xmlns:a="http://schemas.openxmlformats.org/drawingml/2006/main">
              <a:ext uri="{FF2B5EF4-FFF2-40B4-BE49-F238E27FC236}">
                <a16:creationId xmlns:a16="http://schemas.microsoft.com/office/drawing/2014/main" id="{4B33744F-3BEA-4AF3-83A5-E0D3A7B4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25771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Software, AI and payments</a:t>
            </a:r>
          </a:p>
        </p:txBody>
      </p:sp>
      <p:sp>
        <p:nvSpPr>
          <p:cNvPr id="5" name="23.2">
            <a:extLst xmlns:a="http://schemas.openxmlformats.org/drawingml/2006/main">
              <a:ext uri="{FF2B5EF4-FFF2-40B4-BE49-F238E27FC236}">
                <a16:creationId xmlns:a16="http://schemas.microsoft.com/office/drawing/2014/main" id="{4EB153AA-5CE9-42B4-8ED1-6E390A9D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65199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Licenses, AI usage, messaging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and payment fees, depending on the project.</a:t>
            </a:r>
          </a:p>
        </p:txBody>
      </p:sp>
      <p:sp>
        <p:nvSpPr>
          <p:cNvPr id="6" name="23.3">
            <a:extLst xmlns:a="http://schemas.openxmlformats.org/drawingml/2006/main">
              <a:ext uri="{FF2B5EF4-FFF2-40B4-BE49-F238E27FC236}">
                <a16:creationId xmlns:a16="http://schemas.microsoft.com/office/drawing/2014/main" id="{6672B1F4-29AE-43A8-980D-6F91DE8C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25771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Production and media</a:t>
            </a:r>
          </a:p>
        </p:txBody>
      </p:sp>
      <p:sp>
        <p:nvSpPr>
          <p:cNvPr id="7" name="23.4">
            <a:extLst xmlns:a="http://schemas.openxmlformats.org/drawingml/2006/main">
              <a:ext uri="{FF2B5EF4-FFF2-40B4-BE49-F238E27FC236}">
                <a16:creationId xmlns:a16="http://schemas.microsoft.com/office/drawing/2014/main" id="{795B42AC-AE7C-4852-8139-0592C8BC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65199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Advertising, photography, video and printing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according to the contracted budget.</a:t>
            </a:r>
          </a:p>
        </p:txBody>
      </p:sp>
      <p:sp>
        <p:nvSpPr>
          <p:cNvPr id="8" name="23.5">
            <a:extLst xmlns:a="http://schemas.openxmlformats.org/drawingml/2006/main">
              <a:ext uri="{FF2B5EF4-FFF2-40B4-BE49-F238E27FC236}">
                <a16:creationId xmlns:a16="http://schemas.microsoft.com/office/drawing/2014/main" id="{24530253-A5CB-4DB5-9EEE-4B4C11A0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25932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Information and permissions</a:t>
            </a:r>
          </a:p>
        </p:txBody>
      </p:sp>
      <p:sp>
        <p:nvSpPr>
          <p:cNvPr id="9" name="23.6">
            <a:extLst xmlns:a="http://schemas.openxmlformats.org/drawingml/2006/main">
              <a:ext uri="{FF2B5EF4-FFF2-40B4-BE49-F238E27FC236}">
                <a16:creationId xmlns:a16="http://schemas.microsoft.com/office/drawing/2014/main" id="{8BD7BA86-150A-49BB-A7C8-02138323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165360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The client provides copy, photos, prices,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access and rights to use the materials.</a:t>
            </a:r>
          </a:p>
        </p:txBody>
      </p:sp>
      <p:sp>
        <p:nvSpPr>
          <p:cNvPr id="10" name="23.7">
            <a:extLst xmlns:a="http://schemas.openxmlformats.org/drawingml/2006/main">
              <a:ext uri="{FF2B5EF4-FFF2-40B4-BE49-F238E27FC236}">
                <a16:creationId xmlns:a16="http://schemas.microsoft.com/office/drawing/2014/main" id="{EFDDCA4D-2A85-4ED6-9031-340E2EBD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725932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Policies and operations</a:t>
            </a:r>
          </a:p>
        </p:txBody>
      </p:sp>
      <p:sp>
        <p:nvSpPr>
          <p:cNvPr id="11" name="23.8">
            <a:extLst xmlns:a="http://schemas.openxmlformats.org/drawingml/2006/main">
              <a:ext uri="{FF2B5EF4-FFF2-40B4-BE49-F238E27FC236}">
                <a16:creationId xmlns:a16="http://schemas.microsoft.com/office/drawing/2014/main" id="{9BA1A54F-61F9-4F66-BF41-C6CE76A6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165360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The client approves sales policies and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manages orders, inventory and service.</a:t>
            </a:r>
          </a:p>
        </p:txBody>
      </p:sp>
      <p:sp>
        <p:nvSpPr>
          <p:cNvPr id="12" name="23.9">
            <a:extLst xmlns:a="http://schemas.openxmlformats.org/drawingml/2006/main">
              <a:ext uri="{FF2B5EF4-FFF2-40B4-BE49-F238E27FC236}">
                <a16:creationId xmlns:a16="http://schemas.microsoft.com/office/drawing/2014/main" id="{4D28459D-D127-4382-BB65-6855AF6A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89867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Payment gateway and Google approvals depend on their respective providers.</a:t>
            </a:r>
          </a:p>
        </p:txBody>
      </p:sp>
      <p:sp>
        <p:nvSpPr>
          <p:cNvPr id="13" name="23.10">
            <a:extLst xmlns:a="http://schemas.openxmlformats.org/drawingml/2006/main">
              <a:ext uri="{FF2B5EF4-FFF2-40B4-BE49-F238E27FC236}">
                <a16:creationId xmlns:a16="http://schemas.microsoft.com/office/drawing/2014/main" id="{0005D3C8-AAAE-423D-87EC-B1C75A8E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23.11">
            <a:extLst xmlns:a="http://schemas.openxmlformats.org/drawingml/2006/main">
              <a:ext uri="{FF2B5EF4-FFF2-40B4-BE49-F238E27FC236}">
                <a16:creationId xmlns:a16="http://schemas.microsoft.com/office/drawing/2014/main" id="{D4011665-56CF-40CB-8850-10C1D402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1426024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B2464-A35A-45B5-A769-0FDA7F2F3A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d1f73c11248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4.0">
            <a:extLst xmlns:a="http://schemas.openxmlformats.org/drawingml/2006/main">
              <a:ext uri="{FF2B5EF4-FFF2-40B4-BE49-F238E27FC236}">
                <a16:creationId xmlns:a16="http://schemas.microsoft.com/office/drawing/2014/main" id="{CCDCF152-07DA-4F77-928A-1E9990F7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Work process and delivery</a:t>
            </a:r>
          </a:p>
        </p:txBody>
      </p:sp>
      <p:sp>
        <p:nvSpPr>
          <p:cNvPr id="4" name="24.1">
            <a:extLst xmlns:a="http://schemas.openxmlformats.org/drawingml/2006/main">
              <a:ext uri="{FF2B5EF4-FFF2-40B4-BE49-F238E27FC236}">
                <a16:creationId xmlns:a16="http://schemas.microsoft.com/office/drawing/2014/main" id="{55BDE982-13B9-4811-8452-5AE874BD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11476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5" name="24.2">
            <a:extLst xmlns:a="http://schemas.openxmlformats.org/drawingml/2006/main">
              <a:ext uri="{FF2B5EF4-FFF2-40B4-BE49-F238E27FC236}">
                <a16:creationId xmlns:a16="http://schemas.microsoft.com/office/drawing/2014/main" id="{88B21885-D3AF-4B3E-B0C2-B0A7A5FD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1724099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Project definition</a:t>
            </a:r>
          </a:p>
        </p:txBody>
      </p:sp>
      <p:sp>
        <p:nvSpPr>
          <p:cNvPr id="6" name="24.3">
            <a:extLst xmlns:a="http://schemas.openxmlformats.org/drawingml/2006/main">
              <a:ext uri="{FF2B5EF4-FFF2-40B4-BE49-F238E27FC236}">
                <a16:creationId xmlns:a16="http://schemas.microsoft.com/office/drawing/2014/main" id="{643EDC03-3E1D-4D12-A5E2-2EFC0432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183918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Package, pages, materials and access. Written scope.</a:t>
            </a:r>
          </a:p>
        </p:txBody>
      </p:sp>
      <p:sp>
        <p:nvSpPr>
          <p:cNvPr id="7" name="24.4">
            <a:extLst xmlns:a="http://schemas.openxmlformats.org/drawingml/2006/main">
              <a:ext uri="{FF2B5EF4-FFF2-40B4-BE49-F238E27FC236}">
                <a16:creationId xmlns:a16="http://schemas.microsoft.com/office/drawing/2014/main" id="{7115AA3D-00F0-4A41-AA81-04CD390C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730639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8" name="24.5">
            <a:extLst xmlns:a="http://schemas.openxmlformats.org/drawingml/2006/main">
              <a:ext uri="{FF2B5EF4-FFF2-40B4-BE49-F238E27FC236}">
                <a16:creationId xmlns:a16="http://schemas.microsoft.com/office/drawing/2014/main" id="{7350DF67-0141-43F5-9636-583126FD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743261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Design and review</a:t>
            </a:r>
          </a:p>
        </p:txBody>
      </p:sp>
      <p:sp>
        <p:nvSpPr>
          <p:cNvPr id="9" name="24.6">
            <a:extLst xmlns:a="http://schemas.openxmlformats.org/drawingml/2006/main">
              <a:ext uri="{FF2B5EF4-FFF2-40B4-BE49-F238E27FC236}">
                <a16:creationId xmlns:a16="http://schemas.microsoft.com/office/drawing/2014/main" id="{BF133AE5-F832-4CE7-A656-05F7BFC2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203081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Visual proposal and up to 2 rounds of consolidated revisions.</a:t>
            </a:r>
          </a:p>
        </p:txBody>
      </p:sp>
      <p:sp>
        <p:nvSpPr>
          <p:cNvPr id="10" name="24.7">
            <a:extLst xmlns:a="http://schemas.openxmlformats.org/drawingml/2006/main">
              <a:ext uri="{FF2B5EF4-FFF2-40B4-BE49-F238E27FC236}">
                <a16:creationId xmlns:a16="http://schemas.microsoft.com/office/drawing/2014/main" id="{0A676CE2-B755-4ED1-B62E-B66CF44B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49801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1" name="24.8">
            <a:extLst xmlns:a="http://schemas.openxmlformats.org/drawingml/2006/main">
              <a:ext uri="{FF2B5EF4-FFF2-40B4-BE49-F238E27FC236}">
                <a16:creationId xmlns:a16="http://schemas.microsoft.com/office/drawing/2014/main" id="{BF2BC976-FA46-4AB4-B1A7-8BE9635E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762423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Build and testing</a:t>
            </a:r>
          </a:p>
        </p:txBody>
      </p:sp>
      <p:sp>
        <p:nvSpPr>
          <p:cNvPr id="12" name="24.9">
            <a:extLst xmlns:a="http://schemas.openxmlformats.org/drawingml/2006/main">
              <a:ext uri="{FF2B5EF4-FFF2-40B4-BE49-F238E27FC236}">
                <a16:creationId xmlns:a16="http://schemas.microsoft.com/office/drawing/2014/main" id="{6050991C-1452-441D-A88C-FDD6527F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222243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Mobile review, links, forms and a test purchase.</a:t>
            </a:r>
          </a:p>
        </p:txBody>
      </p:sp>
      <p:sp>
        <p:nvSpPr>
          <p:cNvPr id="13" name="24.10">
            <a:extLst xmlns:a="http://schemas.openxmlformats.org/drawingml/2006/main">
              <a:ext uri="{FF2B5EF4-FFF2-40B4-BE49-F238E27FC236}">
                <a16:creationId xmlns:a16="http://schemas.microsoft.com/office/drawing/2014/main" id="{28CB4F63-74E0-402F-AF3C-C5978258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68963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4" name="24.11">
            <a:extLst xmlns:a="http://schemas.openxmlformats.org/drawingml/2006/main">
              <a:ext uri="{FF2B5EF4-FFF2-40B4-BE49-F238E27FC236}">
                <a16:creationId xmlns:a16="http://schemas.microsoft.com/office/drawing/2014/main" id="{30E37EAA-6D21-4E81-8E54-6832DC51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781573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Launch and files</a:t>
            </a:r>
          </a:p>
        </p:txBody>
      </p:sp>
      <p:sp>
        <p:nvSpPr>
          <p:cNvPr id="15" name="24.12">
            <a:extLst xmlns:a="http://schemas.openxmlformats.org/drawingml/2006/main">
              <a:ext uri="{FF2B5EF4-FFF2-40B4-BE49-F238E27FC236}">
                <a16:creationId xmlns:a16="http://schemas.microsoft.com/office/drawing/2014/main" id="{40FFB698-65F0-4CFB-8AE6-670C9746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5241405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Delivery of graphics, website access and monthly service activation.</a:t>
            </a:r>
          </a:p>
        </p:txBody>
      </p:sp>
      <p:sp>
        <p:nvSpPr>
          <p:cNvPr id="16" name="24.13">
            <a:extLst xmlns:a="http://schemas.openxmlformats.org/drawingml/2006/main">
              <a:ext uri="{FF2B5EF4-FFF2-40B4-BE49-F238E27FC236}">
                <a16:creationId xmlns:a16="http://schemas.microsoft.com/office/drawing/2014/main" id="{8D11D273-6584-499F-A873-EF87F123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37452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timeline and payment terms are agreed once materials and scope are confirmed.</a:t>
            </a:r>
          </a:p>
        </p:txBody>
      </p:sp>
      <p:sp>
        <p:nvSpPr>
          <p:cNvPr id="17" name="24.14">
            <a:extLst xmlns:a="http://schemas.openxmlformats.org/drawingml/2006/main">
              <a:ext uri="{FF2B5EF4-FFF2-40B4-BE49-F238E27FC236}">
                <a16:creationId xmlns:a16="http://schemas.microsoft.com/office/drawing/2014/main" id="{976BD8D6-A540-4075-8CCE-00548FD8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8" name="24.15">
            <a:extLst xmlns:a="http://schemas.openxmlformats.org/drawingml/2006/main">
              <a:ext uri="{FF2B5EF4-FFF2-40B4-BE49-F238E27FC236}">
                <a16:creationId xmlns:a16="http://schemas.microsoft.com/office/drawing/2014/main" id="{2A9581EF-5EE6-4BA5-BC4A-07B9DF3E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9275255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96C94C-C9BA-4374-B320-A36F673A86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acdd582a04b0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87de88270f07458c"/>
            <a:extLst xmlns:a="http://schemas.openxmlformats.org/drawingml/2006/main">
              <a:ext uri="{FF2B5EF4-FFF2-40B4-BE49-F238E27FC236}">
                <a16:creationId xmlns:a16="http://schemas.microsoft.com/office/drawing/2014/main" id="{667FE12E-8453-47DE-9310-0630BA2C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191114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30359071892a4d10"/>
            <a:extLst xmlns:a="http://schemas.openxmlformats.org/drawingml/2006/main">
              <a:ext uri="{FF2B5EF4-FFF2-40B4-BE49-F238E27FC236}">
                <a16:creationId xmlns:a16="http://schemas.microsoft.com/office/drawing/2014/main" id="{0033D1F0-30C0-4F4C-A6D2-4E27208E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276801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Enlace original 3">
            <a:hlinkClick xmlns:r="http://schemas.openxmlformats.org/officeDocument/2006/relationships" xmlns:a="http://schemas.openxmlformats.org/drawingml/2006/main" r:id="R78de1a212caf46e6"/>
            <a:extLst xmlns:a="http://schemas.openxmlformats.org/drawingml/2006/main">
              <a:ext uri="{FF2B5EF4-FFF2-40B4-BE49-F238E27FC236}">
                <a16:creationId xmlns:a16="http://schemas.microsoft.com/office/drawing/2014/main" id="{CC8155E7-5F3E-4243-9481-945CB9DA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905349"/>
            <a:ext cx="6143574" cy="6282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3" name="Enlace original 4">
            <a:hlinkClick xmlns:r="http://schemas.openxmlformats.org/officeDocument/2006/relationships" xmlns:a="http://schemas.openxmlformats.org/drawingml/2006/main" r:id="R00510b609d344727"/>
            <a:extLst xmlns:a="http://schemas.openxmlformats.org/drawingml/2006/main">
              <a:ext uri="{FF2B5EF4-FFF2-40B4-BE49-F238E27FC236}">
                <a16:creationId xmlns:a16="http://schemas.microsoft.com/office/drawing/2014/main" id="{19FFD019-8F62-4C44-BFA7-567A5E64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991036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4" name="Enlace original 5">
            <a:hlinkClick xmlns:r="http://schemas.openxmlformats.org/officeDocument/2006/relationships" xmlns:a="http://schemas.openxmlformats.org/drawingml/2006/main" r:id="R2229362896fb4224"/>
            <a:extLst xmlns:a="http://schemas.openxmlformats.org/drawingml/2006/main">
              <a:ext uri="{FF2B5EF4-FFF2-40B4-BE49-F238E27FC236}">
                <a16:creationId xmlns:a16="http://schemas.microsoft.com/office/drawing/2014/main" id="{C628657E-9BE6-4443-B238-49F9532FF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5619598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5" name="Enlace original 6">
            <a:hlinkClick xmlns:r="http://schemas.openxmlformats.org/officeDocument/2006/relationships" xmlns:a="http://schemas.openxmlformats.org/drawingml/2006/main" r:id="Rb0f24268242045a5"/>
            <a:extLst xmlns:a="http://schemas.openxmlformats.org/drawingml/2006/main">
              <a:ext uri="{FF2B5EF4-FFF2-40B4-BE49-F238E27FC236}">
                <a16:creationId xmlns:a16="http://schemas.microsoft.com/office/drawing/2014/main" id="{E422850D-0BD6-4A2F-A1F6-095CBB82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5705640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6" name="Enlace original 7">
            <a:hlinkClick xmlns:r="http://schemas.openxmlformats.org/officeDocument/2006/relationships" xmlns:a="http://schemas.openxmlformats.org/drawingml/2006/main" r:id="R18c0e4d263ac4e3e"/>
            <a:extLst xmlns:a="http://schemas.openxmlformats.org/drawingml/2006/main">
              <a:ext uri="{FF2B5EF4-FFF2-40B4-BE49-F238E27FC236}">
                <a16:creationId xmlns:a16="http://schemas.microsoft.com/office/drawing/2014/main" id="{DC56D907-B8FE-4AF6-B739-080A5C13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87" y="6491160"/>
            <a:ext cx="3123895" cy="1781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7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D28ABBBC-6946-488F-B6D7-43F8B965F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6438900"/>
            <a:ext cx="38100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25.0">
            <a:extLst xmlns:a="http://schemas.openxmlformats.org/drawingml/2006/main">
              <a:ext uri="{FF2B5EF4-FFF2-40B4-BE49-F238E27FC236}">
                <a16:creationId xmlns:a16="http://schemas.microsoft.com/office/drawing/2014/main" id="{287DF1FC-46E1-4D65-8790-7DF09ED0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626084"/>
            <a:ext cx="6143879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Let's discuss your project</a:t>
            </a:r>
          </a:p>
        </p:txBody>
      </p:sp>
      <p:sp>
        <p:nvSpPr>
          <p:cNvPr id="19" name="25.1">
            <a:extLst xmlns:a="http://schemas.openxmlformats.org/drawingml/2006/main">
              <a:ext uri="{FF2B5EF4-FFF2-40B4-BE49-F238E27FC236}">
                <a16:creationId xmlns:a16="http://schemas.microsoft.com/office/drawing/2014/main" id="{D01B74F7-816E-4EB2-8065-AA2A7FAB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2029381"/>
            <a:ext cx="6143879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Website from $7,000 MXN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Online store from $12,500 MXN</a:t>
            </a:r>
          </a:p>
        </p:txBody>
      </p:sp>
      <p:sp>
        <p:nvSpPr>
          <p:cNvPr id="20" name="25.2">
            <a:extLst xmlns:a="http://schemas.openxmlformats.org/drawingml/2006/main">
              <a:ext uri="{FF2B5EF4-FFF2-40B4-BE49-F238E27FC236}">
                <a16:creationId xmlns:a16="http://schemas.microsoft.com/office/drawing/2014/main" id="{584A15AE-C7CD-4F17-9F2F-BBF42EED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3231782"/>
            <a:ext cx="6143879" cy="6314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Monthly service from $550 MXN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VAT included. Campaigns and systems quoted separately</a:t>
            </a:r>
          </a:p>
        </p:txBody>
      </p:sp>
      <p:sp>
        <p:nvSpPr>
          <p:cNvPr id="21" name="25.3">
            <a:extLst xmlns:a="http://schemas.openxmlformats.org/drawingml/2006/main">
              <a:ext uri="{FF2B5EF4-FFF2-40B4-BE49-F238E27FC236}">
                <a16:creationId xmlns:a16="http://schemas.microsoft.com/office/drawing/2014/main" id="{F68070FD-CD44-4C46-957B-FA97F46E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4262344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2d08098e4e684ca9"/>
              </a:rPr>
              <a:t>Camilo Bringuier on WhatsApp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4bd2721abf6f49e3"/>
              </a:rPr>
              <a:t>786.736.0346</a:t>
            </a:r>
          </a:p>
        </p:txBody>
      </p:sp>
      <p:sp>
        <p:nvSpPr>
          <p:cNvPr id="22" name="25.4">
            <a:extLst xmlns:a="http://schemas.openxmlformats.org/drawingml/2006/main">
              <a:ext uri="{FF2B5EF4-FFF2-40B4-BE49-F238E27FC236}">
                <a16:creationId xmlns:a16="http://schemas.microsoft.com/office/drawing/2014/main" id="{E7711C16-3E21-4EBE-806A-69CA0BB0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4976579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aa256def61a54f32"/>
              </a:rPr>
              <a:t>Paulina Bringuier on WhatsApp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1966681332244e23"/>
              </a:rPr>
              <a:t>786.736.0346</a:t>
            </a:r>
          </a:p>
        </p:txBody>
      </p:sp>
      <p:sp>
        <p:nvSpPr>
          <p:cNvPr id="23" name="25.5">
            <a:extLst xmlns:a="http://schemas.openxmlformats.org/drawingml/2006/main">
              <a:ext uri="{FF2B5EF4-FFF2-40B4-BE49-F238E27FC236}">
                <a16:creationId xmlns:a16="http://schemas.microsoft.com/office/drawing/2014/main" id="{A543139A-C140-4BB8-922D-A7B57560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5691183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bad7c8b8a4ff486e"/>
              </a:rPr>
              <a:t>Send an email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b431d338956a4cc7"/>
              </a:rPr>
              <a:t>info@thebrinmontmgmtgroup.com</a:t>
            </a:r>
          </a:p>
        </p:txBody>
      </p:sp>
      <p:sp>
        <p:nvSpPr>
          <p:cNvPr id="24" name="25.6">
            <a:extLst xmlns:a="http://schemas.openxmlformats.org/drawingml/2006/main">
              <a:ext uri="{FF2B5EF4-FFF2-40B4-BE49-F238E27FC236}">
                <a16:creationId xmlns:a16="http://schemas.microsoft.com/office/drawing/2014/main" id="{E88FF9DA-0494-47EC-AFAA-AB7F0DF4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425823"/>
            <a:ext cx="4661383" cy="302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39b18b04b7814972"/>
              </a:rPr>
              <a:t>thebrinmontmgmtgroup.com</a:t>
            </a:r>
          </a:p>
        </p:txBody>
      </p:sp>
    </p:spTree>
    <p:extLst>
      <p:ext uri="{BB962C8B-B14F-4D97-AF65-F5344CB8AC3E}">
        <p14:creationId xmlns:p14="http://schemas.microsoft.com/office/powerpoint/2010/main" val="1116057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2026-10-14T04:39:48.3810000Z</dcterms:created>
  <dcterms:modified xsi:type="dcterms:W3CDTF">2026-10-14T04:39:48.3810000Z</dcterms:modified>
</coreProperties>
</file>